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6" r:id="rId14"/>
    <p:sldId id="267" r:id="rId15"/>
    <p:sldId id="268" r:id="rId16"/>
    <p:sldId id="269" r:id="rId17"/>
    <p:sldId id="270" r:id="rId18"/>
    <p:sldId id="271" r:id="rId19"/>
    <p:sldId id="272" r:id="rId20"/>
    <p:sldId id="273" r:id="rId21"/>
    <p:sldId id="274" r:id="rId22"/>
  </p:sldIdLst>
  <p:sldSz cx="18288000" cy="10287000"/>
  <p:notesSz cx="6858000" cy="9144000"/>
  <p:embeddedFontLst>
    <p:embeddedFont>
      <p:font typeface="Poppins" panose="00000500000000000000" pitchFamily="2" charset="0"/>
      <p:regular r:id="rId23"/>
      <p:bold r:id="rId24"/>
      <p:italic r:id="rId25"/>
      <p:boldItalic r:id="rId26"/>
    </p:embeddedFont>
    <p:embeddedFont>
      <p:font typeface="Poppins Bold" panose="00000800000000000000" charset="0"/>
      <p:regular r:id="rId27"/>
      <p:bold r:id="rId28"/>
    </p:embeddedFont>
    <p:embeddedFont>
      <p:font typeface="Poppins Italics" panose="020B0604020202020204" charset="0"/>
      <p:regular r:id="rId29"/>
    </p:embeddedFont>
    <p:embeddedFont>
      <p:font typeface="Poppins Medium" panose="00000600000000000000" pitchFamily="2" charset="0"/>
      <p:regular r:id="rId30"/>
      <p:italic r:id="rId31"/>
    </p:embeddedFont>
    <p:embeddedFont>
      <p:font typeface="Poppins Semi-Bold" panose="020B0604020202020204" charset="0"/>
      <p:regular r:id="rId32"/>
    </p:embeddedFont>
    <p:embeddedFont>
      <p:font typeface="Poppins Ultra-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5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hyperlink" Target="https://test.dagr.gov.lv/current_user_permissions" TargetMode="External"/><Relationship Id="rId2" Type="http://schemas.openxmlformats.org/officeDocument/2006/relationships/hyperlink" Target="https://api.postman.com/collections/9631194-e7289644-5aa8-4639-8d4f-80c8591f2a49?access_key=PMAT-01GPE6A92NR3T5PNH5MTB9KMWD" TargetMode="External"/><Relationship Id="rId1" Type="http://schemas.openxmlformats.org/officeDocument/2006/relationships/slideLayout" Target="../slideLayouts/slideLayout7.xml"/><Relationship Id="rId4" Type="http://schemas.openxmlformats.org/officeDocument/2006/relationships/hyperlink" Target="https://test.dagr.gov.lv/%7bdatu_kopa%7d/%7bobjekta_identifikators%7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9.jpeg"/><Relationship Id="rId4" Type="http://schemas.openxmlformats.org/officeDocument/2006/relationships/image" Target="../media/image3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hyperlink" Target="https://test.dagr.gov.lv/api" TargetMode="External"/><Relationship Id="rId3" Type="http://schemas.openxmlformats.org/officeDocument/2006/relationships/image" Target="../media/image2.svg"/><Relationship Id="rId7"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hyperlink" Target="https://test.dagr.gov.lv/service_lis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6AC66B"/>
            </a:solidFill>
          </p:spPr>
          <p:txBody>
            <a:bodyPr/>
            <a:lstStyle/>
            <a:p>
              <a:endParaRPr lang="en-US"/>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519823" y="2399664"/>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21921F"/>
            </a:solidFill>
          </p:spPr>
          <p:txBody>
            <a:bodyPr/>
            <a:lstStyle/>
            <a:p>
              <a:endParaRPr lang="en-US"/>
            </a:p>
          </p:txBody>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2" name="Group 12"/>
          <p:cNvGrpSpPr/>
          <p:nvPr/>
        </p:nvGrpSpPr>
        <p:grpSpPr>
          <a:xfrm>
            <a:off x="1303801" y="2353149"/>
            <a:ext cx="432044" cy="4320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246065" y="7456654"/>
            <a:ext cx="432044" cy="4320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3827" y="9089590"/>
            <a:ext cx="2831992" cy="283199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902B"/>
            </a:solidFill>
          </p:spPr>
          <p:txBody>
            <a:bodyPr/>
            <a:lstStyle/>
            <a:p>
              <a:endParaRPr lang="en-US"/>
            </a:p>
          </p:txBody>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823139" y="435103"/>
            <a:ext cx="1187194" cy="118719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902B"/>
            </a:solidFill>
          </p:spPr>
          <p:txBody>
            <a:bodyPr/>
            <a:lstStyle/>
            <a:p>
              <a:endParaRPr lang="en-US"/>
            </a:p>
          </p:txBody>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7517484" y="8711283"/>
            <a:ext cx="1050577" cy="105057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902B"/>
            </a:solidFill>
          </p:spPr>
          <p:txBody>
            <a:bodyPr/>
            <a:lstStyle/>
            <a:p>
              <a:endParaRPr lang="en-US"/>
            </a:p>
          </p:txBody>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8042772" y="-897152"/>
            <a:ext cx="1794303" cy="179430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29" name="TextBox 29"/>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0" name="Freeform 30"/>
          <p:cNvSpPr/>
          <p:nvPr/>
        </p:nvSpPr>
        <p:spPr>
          <a:xfrm>
            <a:off x="10148493" y="5716151"/>
            <a:ext cx="9897851" cy="1115758"/>
          </a:xfrm>
          <a:custGeom>
            <a:avLst/>
            <a:gdLst/>
            <a:ahLst/>
            <a:cxnLst/>
            <a:rect l="l" t="t" r="r" b="b"/>
            <a:pathLst>
              <a:path w="9897851" h="1115758">
                <a:moveTo>
                  <a:pt x="0" y="0"/>
                </a:moveTo>
                <a:lnTo>
                  <a:pt x="9897851" y="0"/>
                </a:lnTo>
                <a:lnTo>
                  <a:pt x="9897851" y="1115757"/>
                </a:lnTo>
                <a:lnTo>
                  <a:pt x="0" y="11157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1" name="TextBox 31"/>
          <p:cNvSpPr txBox="1"/>
          <p:nvPr/>
        </p:nvSpPr>
        <p:spPr>
          <a:xfrm>
            <a:off x="5804204" y="3555765"/>
            <a:ext cx="8046659" cy="1323975"/>
          </a:xfrm>
          <a:prstGeom prst="rect">
            <a:avLst/>
          </a:prstGeom>
        </p:spPr>
        <p:txBody>
          <a:bodyPr lIns="0" tIns="0" rIns="0" bIns="0" rtlCol="0" anchor="t">
            <a:spAutoFit/>
          </a:bodyPr>
          <a:lstStyle/>
          <a:p>
            <a:pPr algn="r">
              <a:lnSpc>
                <a:spcPts val="9839"/>
              </a:lnSpc>
            </a:pPr>
            <a:r>
              <a:rPr lang="en-US" sz="8199" b="1">
                <a:solidFill>
                  <a:srgbClr val="21921F"/>
                </a:solidFill>
                <a:latin typeface="Poppins Bold"/>
                <a:ea typeface="Poppins Bold"/>
                <a:cs typeface="Poppins Bold"/>
                <a:sym typeface="Poppins Bold"/>
              </a:rPr>
              <a:t>DAGR </a:t>
            </a:r>
          </a:p>
        </p:txBody>
      </p:sp>
      <p:sp>
        <p:nvSpPr>
          <p:cNvPr id="32" name="TextBox 32"/>
          <p:cNvSpPr txBox="1"/>
          <p:nvPr/>
        </p:nvSpPr>
        <p:spPr>
          <a:xfrm>
            <a:off x="10491747" y="5948360"/>
            <a:ext cx="6718232" cy="676275"/>
          </a:xfrm>
          <a:prstGeom prst="rect">
            <a:avLst/>
          </a:prstGeom>
        </p:spPr>
        <p:txBody>
          <a:bodyPr lIns="0" tIns="0" rIns="0" bIns="0" rtlCol="0" anchor="t">
            <a:spAutoFit/>
          </a:bodyPr>
          <a:lstStyle/>
          <a:p>
            <a:pPr algn="r">
              <a:lnSpc>
                <a:spcPts val="5147"/>
              </a:lnSpc>
            </a:pPr>
            <a:r>
              <a:rPr lang="en-US" sz="4289" b="1">
                <a:solidFill>
                  <a:srgbClr val="FFFFFF"/>
                </a:solidFill>
                <a:latin typeface="Poppins Semi-Bold"/>
                <a:ea typeface="Poppins Semi-Bold"/>
                <a:cs typeface="Poppins Semi-Bold"/>
                <a:sym typeface="Poppins Semi-Bold"/>
              </a:rPr>
              <a:t>Tehniskā prezentācija</a:t>
            </a:r>
          </a:p>
        </p:txBody>
      </p:sp>
      <p:grpSp>
        <p:nvGrpSpPr>
          <p:cNvPr id="33" name="Group 33"/>
          <p:cNvGrpSpPr/>
          <p:nvPr/>
        </p:nvGrpSpPr>
        <p:grpSpPr>
          <a:xfrm>
            <a:off x="1499154" y="2246445"/>
            <a:ext cx="5826545" cy="5794110"/>
            <a:chOff x="0" y="0"/>
            <a:chExt cx="6385521" cy="6349975"/>
          </a:xfrm>
        </p:grpSpPr>
        <p:sp>
          <p:nvSpPr>
            <p:cNvPr id="34" name="Freeform 34"/>
            <p:cNvSpPr/>
            <p:nvPr/>
          </p:nvSpPr>
          <p:spPr>
            <a:xfrm>
              <a:off x="0" y="0"/>
              <a:ext cx="6385521" cy="6349975"/>
            </a:xfrm>
            <a:custGeom>
              <a:avLst/>
              <a:gdLst/>
              <a:ahLst/>
              <a:cxnLst/>
              <a:rect l="l" t="t" r="r" b="b"/>
              <a:pathLst>
                <a:path w="6385521" h="6349975">
                  <a:moveTo>
                    <a:pt x="6385521" y="3175025"/>
                  </a:moveTo>
                  <a:cubicBezTo>
                    <a:pt x="6385521" y="4928451"/>
                    <a:pt x="4956045" y="6349975"/>
                    <a:pt x="3192760" y="6349975"/>
                  </a:cubicBezTo>
                  <a:cubicBezTo>
                    <a:pt x="1429450" y="6349975"/>
                    <a:pt x="0" y="4928451"/>
                    <a:pt x="0" y="3175025"/>
                  </a:cubicBezTo>
                  <a:cubicBezTo>
                    <a:pt x="0" y="1421511"/>
                    <a:pt x="1429450" y="0"/>
                    <a:pt x="3192760" y="0"/>
                  </a:cubicBezTo>
                  <a:cubicBezTo>
                    <a:pt x="4956071" y="0"/>
                    <a:pt x="6385521" y="1421511"/>
                    <a:pt x="6385521" y="3175025"/>
                  </a:cubicBezTo>
                  <a:close/>
                </a:path>
              </a:pathLst>
            </a:custGeom>
            <a:blipFill>
              <a:blip r:embed="rId10"/>
              <a:stretch>
                <a:fillRect l="-16295" r="-16295"/>
              </a:stretch>
            </a:blipFill>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526899"/>
            <a:ext cx="15350807" cy="2051844"/>
          </a:xfrm>
          <a:prstGeom prst="rect">
            <a:avLst/>
          </a:prstGeom>
        </p:spPr>
        <p:txBody>
          <a:bodyPr lIns="0" tIns="0" rIns="0" bIns="0" rtlCol="0" anchor="t">
            <a:spAutoFit/>
          </a:bodyPr>
          <a:lstStyle/>
          <a:p>
            <a:pPr algn="ctr">
              <a:lnSpc>
                <a:spcPts val="8022"/>
              </a:lnSpc>
            </a:pPr>
            <a:r>
              <a:rPr lang="en-US" sz="6685" b="1" dirty="0">
                <a:solidFill>
                  <a:srgbClr val="21921F"/>
                </a:solidFill>
                <a:latin typeface="Poppins Ultra-Bold"/>
                <a:ea typeface="Poppins Ultra-Bold"/>
                <a:cs typeface="Poppins Ultra-Bold"/>
                <a:sym typeface="Poppins Ultra-Bold"/>
              </a:rPr>
              <a:t>Datu </a:t>
            </a:r>
            <a:r>
              <a:rPr lang="en-US" sz="6685" b="1" dirty="0" err="1">
                <a:solidFill>
                  <a:srgbClr val="21921F"/>
                </a:solidFill>
                <a:latin typeface="Poppins Ultra-Bold"/>
                <a:ea typeface="Poppins Ultra-Bold"/>
                <a:cs typeface="Poppins Ultra-Bold"/>
                <a:sym typeface="Poppins Ultra-Bold"/>
              </a:rPr>
              <a:t>saņēmēja</a:t>
            </a:r>
            <a:r>
              <a:rPr lang="en-US" sz="6685" b="1" dirty="0">
                <a:solidFill>
                  <a:srgbClr val="21921F"/>
                </a:solidFill>
                <a:latin typeface="Poppins Ultra-Bold"/>
                <a:ea typeface="Poppins Ultra-Bold"/>
                <a:cs typeface="Poppins Ultra-Bold"/>
                <a:sym typeface="Poppins Ultra-Bold"/>
              </a:rPr>
              <a:t> </a:t>
            </a:r>
            <a:r>
              <a:rPr lang="en-US" sz="6685" b="1" dirty="0" err="1">
                <a:solidFill>
                  <a:srgbClr val="21921F"/>
                </a:solidFill>
                <a:latin typeface="Poppins Ultra-Bold"/>
                <a:ea typeface="Poppins Ultra-Bold"/>
                <a:cs typeface="Poppins Ultra-Bold"/>
                <a:sym typeface="Poppins Ultra-Bold"/>
              </a:rPr>
              <a:t>savienotāja</a:t>
            </a:r>
            <a:r>
              <a:rPr lang="en-US" sz="6685" b="1" dirty="0">
                <a:solidFill>
                  <a:srgbClr val="21921F"/>
                </a:solidFill>
                <a:latin typeface="Poppins Ultra-Bold"/>
                <a:ea typeface="Poppins Ultra-Bold"/>
                <a:cs typeface="Poppins Ultra-Bold"/>
                <a:sym typeface="Poppins Ultra-Bold"/>
              </a:rPr>
              <a:t> </a:t>
            </a:r>
            <a:r>
              <a:rPr lang="en-US" sz="6685" b="1" dirty="0" err="1">
                <a:solidFill>
                  <a:srgbClr val="21921F"/>
                </a:solidFill>
                <a:latin typeface="Poppins Ultra-Bold"/>
                <a:ea typeface="Poppins Ultra-Bold"/>
                <a:cs typeface="Poppins Ultra-Bold"/>
                <a:sym typeface="Poppins Ultra-Bold"/>
              </a:rPr>
              <a:t>reģistrācija</a:t>
            </a:r>
            <a:endParaRPr lang="en-US" sz="6685" b="1" dirty="0">
              <a:solidFill>
                <a:srgbClr val="21921F"/>
              </a:solidFill>
              <a:latin typeface="Poppins Ultra-Bold"/>
              <a:ea typeface="Poppins Ultra-Bold"/>
              <a:cs typeface="Poppins Ultra-Bold"/>
              <a:sym typeface="Poppins Ultra-Bold"/>
            </a:endParaRPr>
          </a:p>
        </p:txBody>
      </p:sp>
      <p:grpSp>
        <p:nvGrpSpPr>
          <p:cNvPr id="3" name="Group 3"/>
          <p:cNvGrpSpPr/>
          <p:nvPr/>
        </p:nvGrpSpPr>
        <p:grpSpPr>
          <a:xfrm>
            <a:off x="-1321348" y="3055198"/>
            <a:ext cx="20930696" cy="8662536"/>
            <a:chOff x="0" y="0"/>
            <a:chExt cx="5512611" cy="2281491"/>
          </a:xfrm>
        </p:grpSpPr>
        <p:sp>
          <p:nvSpPr>
            <p:cNvPr id="4" name="Freeform 4"/>
            <p:cNvSpPr/>
            <p:nvPr/>
          </p:nvSpPr>
          <p:spPr>
            <a:xfrm>
              <a:off x="0" y="0"/>
              <a:ext cx="5512611" cy="2281491"/>
            </a:xfrm>
            <a:custGeom>
              <a:avLst/>
              <a:gdLst/>
              <a:ahLst/>
              <a:cxnLst/>
              <a:rect l="l" t="t" r="r" b="b"/>
              <a:pathLst>
                <a:path w="5512611" h="2281491">
                  <a:moveTo>
                    <a:pt x="0" y="0"/>
                  </a:moveTo>
                  <a:lnTo>
                    <a:pt x="5512611" y="0"/>
                  </a:lnTo>
                  <a:lnTo>
                    <a:pt x="5512611" y="2281491"/>
                  </a:lnTo>
                  <a:lnTo>
                    <a:pt x="0" y="2281491"/>
                  </a:lnTo>
                  <a:close/>
                </a:path>
              </a:pathLst>
            </a:custGeom>
            <a:solidFill>
              <a:srgbClr val="336633"/>
            </a:solidFill>
          </p:spPr>
          <p:txBody>
            <a:bodyPr/>
            <a:lstStyle/>
            <a:p>
              <a:endParaRPr lang="en-US"/>
            </a:p>
          </p:txBody>
        </p:sp>
        <p:sp>
          <p:nvSpPr>
            <p:cNvPr id="5" name="TextBox 5"/>
            <p:cNvSpPr txBox="1"/>
            <p:nvPr/>
          </p:nvSpPr>
          <p:spPr>
            <a:xfrm>
              <a:off x="0" y="-38100"/>
              <a:ext cx="5512611" cy="231959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2612874"/>
            <a:ext cx="16230600" cy="6828508"/>
            <a:chOff x="0" y="0"/>
            <a:chExt cx="4274726" cy="1798455"/>
          </a:xfrm>
        </p:grpSpPr>
        <p:sp>
          <p:nvSpPr>
            <p:cNvPr id="7" name="Freeform 7"/>
            <p:cNvSpPr/>
            <p:nvPr/>
          </p:nvSpPr>
          <p:spPr>
            <a:xfrm>
              <a:off x="0" y="0"/>
              <a:ext cx="4274726" cy="1798455"/>
            </a:xfrm>
            <a:custGeom>
              <a:avLst/>
              <a:gdLst/>
              <a:ahLst/>
              <a:cxnLst/>
              <a:rect l="l" t="t" r="r" b="b"/>
              <a:pathLst>
                <a:path w="4274726" h="1798455">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000000">
                <a:alpha val="0"/>
              </a:srgbClr>
            </a:solidFill>
            <a:ln w="247650" cap="rnd">
              <a:solidFill>
                <a:srgbClr val="FFFFFF"/>
              </a:solidFill>
              <a:prstDash val="solid"/>
              <a:round/>
            </a:ln>
          </p:spPr>
          <p:txBody>
            <a:bodyPr/>
            <a:lstStyle/>
            <a:p>
              <a:endParaRPr lang="en-US"/>
            </a:p>
          </p:txBody>
        </p:sp>
        <p:sp>
          <p:nvSpPr>
            <p:cNvPr id="8" name="TextBox 8"/>
            <p:cNvSpPr txBox="1"/>
            <p:nvPr/>
          </p:nvSpPr>
          <p:spPr>
            <a:xfrm>
              <a:off x="0" y="-38100"/>
              <a:ext cx="4274726" cy="183655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925298" y="3228688"/>
            <a:ext cx="2974729" cy="2974729"/>
          </a:xfrm>
          <a:custGeom>
            <a:avLst/>
            <a:gdLst/>
            <a:ahLst/>
            <a:cxnLst/>
            <a:rect l="l" t="t" r="r" b="b"/>
            <a:pathLst>
              <a:path w="2974729" h="2974729">
                <a:moveTo>
                  <a:pt x="0" y="0"/>
                </a:moveTo>
                <a:lnTo>
                  <a:pt x="2974729" y="0"/>
                </a:lnTo>
                <a:lnTo>
                  <a:pt x="2974729" y="2974728"/>
                </a:lnTo>
                <a:lnTo>
                  <a:pt x="0" y="2974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2222787" y="3501313"/>
            <a:ext cx="2379751" cy="237975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3863443" y="5832376"/>
            <a:ext cx="2974729" cy="2974729"/>
          </a:xfrm>
          <a:custGeom>
            <a:avLst/>
            <a:gdLst/>
            <a:ahLst/>
            <a:cxnLst/>
            <a:rect l="l" t="t" r="r" b="b"/>
            <a:pathLst>
              <a:path w="2974729" h="2974729">
                <a:moveTo>
                  <a:pt x="0" y="0"/>
                </a:moveTo>
                <a:lnTo>
                  <a:pt x="2974729" y="0"/>
                </a:lnTo>
                <a:lnTo>
                  <a:pt x="2974729" y="2974729"/>
                </a:lnTo>
                <a:lnTo>
                  <a:pt x="0" y="2974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4" name="Group 14"/>
          <p:cNvGrpSpPr/>
          <p:nvPr/>
        </p:nvGrpSpPr>
        <p:grpSpPr>
          <a:xfrm>
            <a:off x="14160932" y="6105002"/>
            <a:ext cx="2379751" cy="237975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2803754" y="3905157"/>
            <a:ext cx="1217817" cy="1621791"/>
          </a:xfrm>
          <a:custGeom>
            <a:avLst/>
            <a:gdLst/>
            <a:ahLst/>
            <a:cxnLst/>
            <a:rect l="l" t="t" r="r" b="b"/>
            <a:pathLst>
              <a:path w="1217817" h="1621791">
                <a:moveTo>
                  <a:pt x="0" y="0"/>
                </a:moveTo>
                <a:lnTo>
                  <a:pt x="1217817" y="0"/>
                </a:lnTo>
                <a:lnTo>
                  <a:pt x="1217817" y="1621790"/>
                </a:lnTo>
                <a:lnTo>
                  <a:pt x="0" y="1621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4764087" y="6572759"/>
            <a:ext cx="1173441" cy="1493964"/>
          </a:xfrm>
          <a:custGeom>
            <a:avLst/>
            <a:gdLst/>
            <a:ahLst/>
            <a:cxnLst/>
            <a:rect l="l" t="t" r="r" b="b"/>
            <a:pathLst>
              <a:path w="1173441" h="1493964">
                <a:moveTo>
                  <a:pt x="0" y="0"/>
                </a:moveTo>
                <a:lnTo>
                  <a:pt x="1173441" y="0"/>
                </a:lnTo>
                <a:lnTo>
                  <a:pt x="1173441" y="1493964"/>
                </a:lnTo>
                <a:lnTo>
                  <a:pt x="0" y="14939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9" name="Group 19"/>
          <p:cNvGrpSpPr/>
          <p:nvPr/>
        </p:nvGrpSpPr>
        <p:grpSpPr>
          <a:xfrm>
            <a:off x="16744950" y="-981075"/>
            <a:ext cx="2864398" cy="286439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4779087" y="3444163"/>
            <a:ext cx="9205297" cy="6652270"/>
          </a:xfrm>
          <a:prstGeom prst="rect">
            <a:avLst/>
          </a:prstGeom>
        </p:spPr>
        <p:txBody>
          <a:bodyPr lIns="0" tIns="0" rIns="0" bIns="0" rtlCol="0" anchor="t">
            <a:spAutoFit/>
          </a:bodyPr>
          <a:lstStyle/>
          <a:p>
            <a:pPr algn="just">
              <a:lnSpc>
                <a:spcPts val="2618"/>
              </a:lnSpc>
            </a:pPr>
            <a:r>
              <a:rPr lang="en-US" sz="1870" dirty="0" err="1">
                <a:solidFill>
                  <a:schemeClr val="bg1"/>
                </a:solidFill>
                <a:latin typeface="Poppins Medium"/>
                <a:ea typeface="Poppins Medium"/>
                <a:cs typeface="Poppins Medium"/>
                <a:sym typeface="Poppins Medium"/>
              </a:rPr>
              <a:t>Pēc</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pieteikuma</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apstiprināšanas</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ir</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jāreģistrē</a:t>
            </a:r>
            <a:r>
              <a:rPr lang="en-US" sz="1870" dirty="0">
                <a:solidFill>
                  <a:schemeClr val="bg1"/>
                </a:solidFill>
                <a:latin typeface="Poppins Medium"/>
                <a:ea typeface="Poppins Medium"/>
                <a:cs typeface="Poppins Medium"/>
                <a:sym typeface="Poppins Medium"/>
              </a:rPr>
              <a:t> datu </a:t>
            </a:r>
            <a:r>
              <a:rPr lang="en-US" sz="1870" dirty="0" err="1">
                <a:solidFill>
                  <a:schemeClr val="bg1"/>
                </a:solidFill>
                <a:latin typeface="Poppins Medium"/>
                <a:ea typeface="Poppins Medium"/>
                <a:cs typeface="Poppins Medium"/>
                <a:sym typeface="Poppins Medium"/>
              </a:rPr>
              <a:t>saņēmēja</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savienojums</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pašapkalpošanās</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portālā</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sadaļā</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Savienotāji</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Katram</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savienotājam</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jābūt</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norādītam</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portālā</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ar</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identifikatoru</a:t>
            </a:r>
            <a:r>
              <a:rPr lang="en-US" sz="1870" dirty="0">
                <a:solidFill>
                  <a:schemeClr val="bg1"/>
                </a:solidFill>
                <a:latin typeface="Poppins Medium"/>
                <a:ea typeface="Poppins Medium"/>
                <a:cs typeface="Poppins Medium"/>
                <a:sym typeface="Poppins Medium"/>
              </a:rPr>
              <a:t> un X.509 </a:t>
            </a:r>
            <a:r>
              <a:rPr lang="en-US" sz="1870" dirty="0" err="1">
                <a:solidFill>
                  <a:schemeClr val="bg1"/>
                </a:solidFill>
                <a:latin typeface="Poppins Medium"/>
                <a:ea typeface="Poppins Medium"/>
                <a:cs typeface="Poppins Medium"/>
                <a:sym typeface="Poppins Medium"/>
              </a:rPr>
              <a:t>sertifikātu</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Sertifikātu</a:t>
            </a:r>
            <a:r>
              <a:rPr lang="en-US" sz="1870" dirty="0">
                <a:solidFill>
                  <a:schemeClr val="bg1"/>
                </a:solidFill>
                <a:latin typeface="Poppins Medium"/>
                <a:ea typeface="Poppins Medium"/>
                <a:cs typeface="Poppins Medium"/>
                <a:sym typeface="Poppins Medium"/>
              </a:rPr>
              <a:t> var </a:t>
            </a:r>
            <a:r>
              <a:rPr lang="en-US" sz="1870" dirty="0" err="1">
                <a:solidFill>
                  <a:schemeClr val="bg1"/>
                </a:solidFill>
                <a:latin typeface="Poppins Medium"/>
                <a:ea typeface="Poppins Medium"/>
                <a:cs typeface="Poppins Medium"/>
                <a:sym typeface="Poppins Medium"/>
              </a:rPr>
              <a:t>ģenerēt</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izmantojot</a:t>
            </a:r>
            <a:r>
              <a:rPr lang="en-US" sz="1870" dirty="0">
                <a:solidFill>
                  <a:schemeClr val="bg1"/>
                </a:solidFill>
                <a:latin typeface="Poppins Medium"/>
                <a:ea typeface="Poppins Medium"/>
                <a:cs typeface="Poppins Medium"/>
                <a:sym typeface="Poppins Medium"/>
              </a:rPr>
              <a:t> OpenSSL:</a:t>
            </a:r>
          </a:p>
          <a:p>
            <a:pPr algn="just">
              <a:lnSpc>
                <a:spcPts val="2618"/>
              </a:lnSpc>
            </a:pPr>
            <a:endParaRPr lang="en-US" sz="1870" dirty="0">
              <a:solidFill>
                <a:srgbClr val="6AC66B"/>
              </a:solidFill>
              <a:latin typeface="Poppins"/>
              <a:cs typeface="Poppins"/>
              <a:sym typeface="Poppins Medium"/>
            </a:endParaRPr>
          </a:p>
          <a:p>
            <a:pPr algn="just">
              <a:lnSpc>
                <a:spcPts val="2618"/>
              </a:lnSpc>
            </a:pPr>
            <a:r>
              <a:rPr lang="en-US" sz="1870" dirty="0" err="1">
                <a:solidFill>
                  <a:srgbClr val="6AC66B"/>
                </a:solidFill>
                <a:latin typeface="Poppins"/>
                <a:cs typeface="Poppins"/>
                <a:sym typeface="Poppins Medium"/>
              </a:rPr>
              <a:t>openssl</a:t>
            </a:r>
            <a:r>
              <a:rPr lang="en-US" sz="1870" dirty="0">
                <a:solidFill>
                  <a:srgbClr val="6AC66B"/>
                </a:solidFill>
                <a:latin typeface="Poppins"/>
                <a:cs typeface="Poppins"/>
                <a:sym typeface="Poppins Medium"/>
              </a:rPr>
              <a:t> </a:t>
            </a:r>
            <a:r>
              <a:rPr lang="en-US" sz="1870" dirty="0" err="1">
                <a:solidFill>
                  <a:srgbClr val="6AC66B"/>
                </a:solidFill>
                <a:latin typeface="Poppins"/>
                <a:cs typeface="Poppins"/>
                <a:sym typeface="Poppins Medium"/>
              </a:rPr>
              <a:t>genrsa</a:t>
            </a:r>
            <a:r>
              <a:rPr lang="en-US" sz="1870" dirty="0">
                <a:solidFill>
                  <a:srgbClr val="6AC66B"/>
                </a:solidFill>
                <a:latin typeface="Poppins"/>
                <a:cs typeface="Poppins"/>
                <a:sym typeface="Poppins Medium"/>
              </a:rPr>
              <a:t> -out c:\temp\nosaukums.key 2048</a:t>
            </a:r>
            <a:endParaRPr lang="lv-LV" sz="1870" dirty="0">
              <a:solidFill>
                <a:srgbClr val="6AC66B"/>
              </a:solidFill>
              <a:latin typeface="Poppins"/>
              <a:cs typeface="Poppins"/>
              <a:sym typeface="Poppins Medium"/>
            </a:endParaRPr>
          </a:p>
          <a:p>
            <a:pPr algn="just">
              <a:lnSpc>
                <a:spcPts val="2618"/>
              </a:lnSpc>
            </a:pPr>
            <a:endParaRPr lang="en-US" sz="1870" dirty="0">
              <a:solidFill>
                <a:srgbClr val="6AC66B"/>
              </a:solidFill>
              <a:latin typeface="Poppins"/>
              <a:cs typeface="Poppins"/>
              <a:sym typeface="Poppins Medium"/>
            </a:endParaRPr>
          </a:p>
          <a:p>
            <a:pPr algn="just">
              <a:lnSpc>
                <a:spcPts val="2618"/>
              </a:lnSpc>
            </a:pPr>
            <a:r>
              <a:rPr lang="en-US" sz="1870" dirty="0" err="1">
                <a:solidFill>
                  <a:schemeClr val="bg1"/>
                </a:solidFill>
                <a:latin typeface="Poppins Medium"/>
                <a:ea typeface="Poppins Medium"/>
                <a:cs typeface="Poppins Medium"/>
                <a:sym typeface="Poppins Medium"/>
              </a:rPr>
              <a:t>Šī</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komanda</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ģenerē</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privāto</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atslēgu</a:t>
            </a:r>
            <a:r>
              <a:rPr lang="en-US" sz="1870" dirty="0">
                <a:solidFill>
                  <a:schemeClr val="bg1"/>
                </a:solidFill>
                <a:latin typeface="Poppins Medium"/>
                <a:ea typeface="Poppins Medium"/>
                <a:cs typeface="Poppins Medium"/>
                <a:sym typeface="Poppins Medium"/>
              </a:rPr>
              <a:t>, kas </a:t>
            </a:r>
            <a:r>
              <a:rPr lang="en-US" sz="1870" dirty="0" err="1">
                <a:solidFill>
                  <a:schemeClr val="bg1"/>
                </a:solidFill>
                <a:latin typeface="Poppins Medium"/>
                <a:ea typeface="Poppins Medium"/>
                <a:cs typeface="Poppins Medium"/>
                <a:sym typeface="Poppins Medium"/>
              </a:rPr>
              <a:t>pēc</a:t>
            </a:r>
            <a:r>
              <a:rPr lang="en-US" sz="1870" dirty="0">
                <a:solidFill>
                  <a:schemeClr val="bg1"/>
                </a:solidFill>
                <a:latin typeface="Poppins Medium"/>
                <a:ea typeface="Poppins Medium"/>
                <a:cs typeface="Poppins Medium"/>
                <a:sym typeface="Poppins Medium"/>
              </a:rPr>
              <a:t> tam </a:t>
            </a:r>
            <a:r>
              <a:rPr lang="en-US" sz="1870" dirty="0" err="1">
                <a:solidFill>
                  <a:schemeClr val="bg1"/>
                </a:solidFill>
                <a:latin typeface="Poppins Medium"/>
                <a:ea typeface="Poppins Medium"/>
                <a:cs typeface="Poppins Medium"/>
                <a:sym typeface="Poppins Medium"/>
              </a:rPr>
              <a:t>būs</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nepieciešama</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lai</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parakstītu</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drošības</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talona</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pieprasījumu</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Bold"/>
                <a:ea typeface="Poppins Bold"/>
                <a:cs typeface="Poppins Bold"/>
                <a:sym typeface="Poppins Bold"/>
              </a:rPr>
              <a:t>Privātā</a:t>
            </a:r>
            <a:r>
              <a:rPr lang="en-US" sz="1870" dirty="0">
                <a:solidFill>
                  <a:schemeClr val="bg1"/>
                </a:solidFill>
                <a:latin typeface="Poppins Bold"/>
                <a:ea typeface="Poppins Bold"/>
                <a:cs typeface="Poppins Bold"/>
                <a:sym typeface="Poppins Bold"/>
              </a:rPr>
              <a:t> </a:t>
            </a:r>
            <a:r>
              <a:rPr lang="en-US" sz="1870" dirty="0" err="1">
                <a:solidFill>
                  <a:schemeClr val="bg1"/>
                </a:solidFill>
                <a:latin typeface="Poppins Bold"/>
                <a:ea typeface="Poppins Bold"/>
                <a:cs typeface="Poppins Bold"/>
                <a:sym typeface="Poppins Bold"/>
              </a:rPr>
              <a:t>atslēga</a:t>
            </a:r>
            <a:r>
              <a:rPr lang="en-US" sz="1870" dirty="0">
                <a:solidFill>
                  <a:schemeClr val="bg1"/>
                </a:solidFill>
                <a:latin typeface="Poppins Bold"/>
                <a:ea typeface="Poppins Bold"/>
                <a:cs typeface="Poppins Bold"/>
                <a:sym typeface="Poppins Bold"/>
              </a:rPr>
              <a:t> </a:t>
            </a:r>
            <a:r>
              <a:rPr lang="en-US" sz="1870" dirty="0" err="1">
                <a:solidFill>
                  <a:schemeClr val="bg1"/>
                </a:solidFill>
                <a:latin typeface="Poppins Bold"/>
                <a:ea typeface="Poppins Bold"/>
                <a:cs typeface="Poppins Bold"/>
                <a:sym typeface="Poppins Bold"/>
              </a:rPr>
              <a:t>paliek</a:t>
            </a:r>
            <a:r>
              <a:rPr lang="en-US" sz="1870" dirty="0">
                <a:solidFill>
                  <a:schemeClr val="bg1"/>
                </a:solidFill>
                <a:latin typeface="Poppins Bold"/>
                <a:ea typeface="Poppins Bold"/>
                <a:cs typeface="Poppins Bold"/>
                <a:sym typeface="Poppins Bold"/>
              </a:rPr>
              <a:t> pie datu </a:t>
            </a:r>
            <a:r>
              <a:rPr lang="en-US" sz="1870" dirty="0" err="1">
                <a:solidFill>
                  <a:schemeClr val="bg1"/>
                </a:solidFill>
                <a:latin typeface="Poppins Bold"/>
                <a:ea typeface="Poppins Bold"/>
                <a:cs typeface="Poppins Bold"/>
                <a:sym typeface="Poppins Bold"/>
              </a:rPr>
              <a:t>ņēmēja</a:t>
            </a:r>
            <a:r>
              <a:rPr lang="en-US" sz="1870" dirty="0">
                <a:solidFill>
                  <a:schemeClr val="bg1"/>
                </a:solidFill>
                <a:latin typeface="Poppins Bold"/>
                <a:ea typeface="Poppins Bold"/>
                <a:cs typeface="Poppins Bold"/>
                <a:sym typeface="Poppins Bold"/>
              </a:rPr>
              <a:t> un </a:t>
            </a:r>
            <a:r>
              <a:rPr lang="en-US" sz="1870" dirty="0" err="1">
                <a:solidFill>
                  <a:schemeClr val="bg1"/>
                </a:solidFill>
                <a:latin typeface="Poppins Bold"/>
                <a:ea typeface="Poppins Bold"/>
                <a:cs typeface="Poppins Bold"/>
                <a:sym typeface="Poppins Bold"/>
              </a:rPr>
              <a:t>tās</a:t>
            </a:r>
            <a:r>
              <a:rPr lang="en-US" sz="1870" dirty="0">
                <a:solidFill>
                  <a:schemeClr val="bg1"/>
                </a:solidFill>
                <a:latin typeface="Poppins Bold"/>
                <a:ea typeface="Poppins Bold"/>
                <a:cs typeface="Poppins Bold"/>
                <a:sym typeface="Poppins Bold"/>
              </a:rPr>
              <a:t> </a:t>
            </a:r>
            <a:r>
              <a:rPr lang="en-US" sz="1870" dirty="0" err="1">
                <a:solidFill>
                  <a:schemeClr val="bg1"/>
                </a:solidFill>
                <a:latin typeface="Poppins Bold"/>
                <a:ea typeface="Poppins Bold"/>
                <a:cs typeface="Poppins Bold"/>
                <a:sym typeface="Poppins Bold"/>
              </a:rPr>
              <a:t>aizsargāšana</a:t>
            </a:r>
            <a:r>
              <a:rPr lang="en-US" sz="1870" dirty="0">
                <a:solidFill>
                  <a:schemeClr val="bg1"/>
                </a:solidFill>
                <a:latin typeface="Poppins Bold"/>
                <a:ea typeface="Poppins Bold"/>
                <a:cs typeface="Poppins Bold"/>
                <a:sym typeface="Poppins Bold"/>
              </a:rPr>
              <a:t> </a:t>
            </a:r>
            <a:r>
              <a:rPr lang="en-US" sz="1870" dirty="0" err="1">
                <a:solidFill>
                  <a:schemeClr val="bg1"/>
                </a:solidFill>
                <a:latin typeface="Poppins Bold"/>
                <a:ea typeface="Poppins Bold"/>
                <a:cs typeface="Poppins Bold"/>
                <a:sym typeface="Poppins Bold"/>
              </a:rPr>
              <a:t>ir</a:t>
            </a:r>
            <a:r>
              <a:rPr lang="en-US" sz="1870" dirty="0">
                <a:solidFill>
                  <a:schemeClr val="bg1"/>
                </a:solidFill>
                <a:latin typeface="Poppins Bold"/>
                <a:ea typeface="Poppins Bold"/>
                <a:cs typeface="Poppins Bold"/>
                <a:sym typeface="Poppins Bold"/>
              </a:rPr>
              <a:t> datu </a:t>
            </a:r>
            <a:r>
              <a:rPr lang="en-US" sz="1870" dirty="0" err="1">
                <a:solidFill>
                  <a:schemeClr val="bg1"/>
                </a:solidFill>
                <a:latin typeface="Poppins Bold"/>
                <a:ea typeface="Poppins Bold"/>
                <a:cs typeface="Poppins Bold"/>
                <a:sym typeface="Poppins Bold"/>
              </a:rPr>
              <a:t>ņēmēja</a:t>
            </a:r>
            <a:r>
              <a:rPr lang="en-US" sz="1870" dirty="0">
                <a:solidFill>
                  <a:schemeClr val="bg1"/>
                </a:solidFill>
                <a:latin typeface="Poppins Bold"/>
                <a:ea typeface="Poppins Bold"/>
                <a:cs typeface="Poppins Bold"/>
                <a:sym typeface="Poppins Bold"/>
              </a:rPr>
              <a:t> </a:t>
            </a:r>
            <a:r>
              <a:rPr lang="en-US" sz="1870" dirty="0" err="1">
                <a:solidFill>
                  <a:schemeClr val="bg1"/>
                </a:solidFill>
                <a:latin typeface="Poppins Bold"/>
                <a:ea typeface="Poppins Bold"/>
                <a:cs typeface="Poppins Bold"/>
                <a:sym typeface="Poppins Bold"/>
              </a:rPr>
              <a:t>pienākums</a:t>
            </a:r>
            <a:r>
              <a:rPr lang="en-US" sz="1870" dirty="0">
                <a:solidFill>
                  <a:schemeClr val="bg1"/>
                </a:solidFill>
                <a:latin typeface="Poppins Bold"/>
                <a:ea typeface="Poppins Bold"/>
                <a:cs typeface="Poppins Bold"/>
                <a:sym typeface="Poppins Bold"/>
              </a:rPr>
              <a:t>.</a:t>
            </a:r>
          </a:p>
          <a:p>
            <a:pPr algn="just">
              <a:lnSpc>
                <a:spcPts val="2618"/>
              </a:lnSpc>
            </a:pPr>
            <a:endParaRPr lang="en-US" sz="1870" dirty="0">
              <a:solidFill>
                <a:srgbClr val="000000"/>
              </a:solidFill>
              <a:latin typeface="Poppins Bold"/>
              <a:ea typeface="Poppins Bold"/>
              <a:cs typeface="Poppins Bold"/>
              <a:sym typeface="Poppins Bold"/>
            </a:endParaRPr>
          </a:p>
          <a:p>
            <a:pPr algn="just">
              <a:lnSpc>
                <a:spcPts val="2618"/>
              </a:lnSpc>
            </a:pPr>
            <a:r>
              <a:rPr lang="en-US" sz="1870" dirty="0" err="1">
                <a:solidFill>
                  <a:srgbClr val="6AC66B"/>
                </a:solidFill>
                <a:latin typeface="Poppins"/>
                <a:cs typeface="Poppins"/>
                <a:sym typeface="Poppins Medium"/>
              </a:rPr>
              <a:t>openssl</a:t>
            </a:r>
            <a:r>
              <a:rPr lang="en-US" sz="1870" dirty="0">
                <a:solidFill>
                  <a:srgbClr val="6AC66B"/>
                </a:solidFill>
                <a:latin typeface="Poppins"/>
                <a:cs typeface="Poppins"/>
                <a:sym typeface="Poppins Medium"/>
              </a:rPr>
              <a:t> req -key c:\temp\nosaukums.key -new -x509 -subj "/C=LV/ST=Riga/L=Riga/O=</a:t>
            </a:r>
            <a:r>
              <a:rPr lang="en-US" sz="1870" dirty="0" err="1">
                <a:solidFill>
                  <a:srgbClr val="6AC66B"/>
                </a:solidFill>
                <a:latin typeface="Poppins"/>
                <a:cs typeface="Poppins"/>
                <a:sym typeface="Poppins Medium"/>
              </a:rPr>
              <a:t>Iestades_nosaukums</a:t>
            </a:r>
            <a:r>
              <a:rPr lang="en-US" sz="1870" dirty="0">
                <a:solidFill>
                  <a:srgbClr val="6AC66B"/>
                </a:solidFill>
                <a:latin typeface="Poppins"/>
                <a:cs typeface="Poppins"/>
                <a:sym typeface="Poppins Medium"/>
              </a:rPr>
              <a:t>/OU=IT/CN=</a:t>
            </a:r>
            <a:r>
              <a:rPr lang="en-US" sz="1870" dirty="0" err="1">
                <a:solidFill>
                  <a:srgbClr val="6AC66B"/>
                </a:solidFill>
                <a:latin typeface="Poppins"/>
                <a:cs typeface="Poppins"/>
                <a:sym typeface="Poppins Medium"/>
              </a:rPr>
              <a:t>nosaukums</a:t>
            </a:r>
            <a:r>
              <a:rPr lang="en-US" sz="1870" dirty="0">
                <a:solidFill>
                  <a:srgbClr val="6AC66B"/>
                </a:solidFill>
                <a:latin typeface="Poppins"/>
                <a:cs typeface="Poppins"/>
                <a:sym typeface="Poppins Medium"/>
              </a:rPr>
              <a:t>" -days 365 -out c:\temp\nosaukums.crt</a:t>
            </a:r>
          </a:p>
          <a:p>
            <a:pPr algn="just">
              <a:lnSpc>
                <a:spcPts val="2618"/>
              </a:lnSpc>
            </a:pPr>
            <a:endParaRPr lang="en-US" sz="1870" dirty="0">
              <a:solidFill>
                <a:srgbClr val="FFFFFF"/>
              </a:solidFill>
              <a:latin typeface="Poppins Medium"/>
              <a:ea typeface="Poppins Medium"/>
              <a:cs typeface="Poppins Medium"/>
              <a:sym typeface="Poppins Medium"/>
            </a:endParaRPr>
          </a:p>
          <a:p>
            <a:pPr algn="just">
              <a:lnSpc>
                <a:spcPts val="2618"/>
              </a:lnSpc>
            </a:pPr>
            <a:r>
              <a:rPr lang="en-US" sz="1870" dirty="0" err="1">
                <a:solidFill>
                  <a:schemeClr val="bg1"/>
                </a:solidFill>
                <a:latin typeface="Poppins Medium"/>
                <a:ea typeface="Poppins Medium"/>
                <a:cs typeface="Poppins Medium"/>
                <a:sym typeface="Poppins Medium"/>
              </a:rPr>
              <a:t>Šī</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komanda</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ģenerē</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pašparakstītu</a:t>
            </a:r>
            <a:r>
              <a:rPr lang="en-US" sz="1870" dirty="0">
                <a:solidFill>
                  <a:schemeClr val="bg1"/>
                </a:solidFill>
                <a:latin typeface="Poppins Medium"/>
                <a:ea typeface="Poppins Medium"/>
                <a:cs typeface="Poppins Medium"/>
                <a:sym typeface="Poppins Medium"/>
              </a:rPr>
              <a:t> X.509 </a:t>
            </a:r>
            <a:r>
              <a:rPr lang="en-US" sz="1870" dirty="0" err="1">
                <a:solidFill>
                  <a:schemeClr val="bg1"/>
                </a:solidFill>
                <a:latin typeface="Poppins Medium"/>
                <a:ea typeface="Poppins Medium"/>
                <a:cs typeface="Poppins Medium"/>
                <a:sym typeface="Poppins Medium"/>
              </a:rPr>
              <a:t>sertifikātu</a:t>
            </a:r>
            <a:r>
              <a:rPr lang="en-US" sz="1870" dirty="0">
                <a:solidFill>
                  <a:schemeClr val="bg1"/>
                </a:solidFill>
                <a:latin typeface="Poppins Medium"/>
                <a:ea typeface="Poppins Medium"/>
                <a:cs typeface="Poppins Medium"/>
                <a:sym typeface="Poppins Medium"/>
              </a:rPr>
              <a:t>, kuru </a:t>
            </a:r>
            <a:r>
              <a:rPr lang="en-US" sz="1870" dirty="0" err="1">
                <a:solidFill>
                  <a:schemeClr val="bg1"/>
                </a:solidFill>
                <a:latin typeface="Poppins Medium"/>
                <a:ea typeface="Poppins Medium"/>
                <a:cs typeface="Poppins Medium"/>
                <a:sym typeface="Poppins Medium"/>
              </a:rPr>
              <a:t>jāpievieno</a:t>
            </a:r>
            <a:r>
              <a:rPr lang="en-US" sz="1870" dirty="0">
                <a:solidFill>
                  <a:schemeClr val="bg1"/>
                </a:solidFill>
                <a:latin typeface="Poppins Medium"/>
                <a:ea typeface="Poppins Medium"/>
                <a:cs typeface="Poppins Medium"/>
                <a:sym typeface="Poppins Medium"/>
              </a:rPr>
              <a:t> DAGR </a:t>
            </a:r>
            <a:r>
              <a:rPr lang="en-US" sz="1870" dirty="0" err="1">
                <a:solidFill>
                  <a:schemeClr val="bg1"/>
                </a:solidFill>
                <a:latin typeface="Poppins Medium"/>
                <a:ea typeface="Poppins Medium"/>
                <a:cs typeface="Poppins Medium"/>
                <a:sym typeface="Poppins Medium"/>
              </a:rPr>
              <a:t>reģistrētajam</a:t>
            </a:r>
            <a:r>
              <a:rPr lang="en-US" sz="1870" dirty="0">
                <a:solidFill>
                  <a:schemeClr val="bg1"/>
                </a:solidFill>
                <a:latin typeface="Poppins Medium"/>
                <a:ea typeface="Poppins Medium"/>
                <a:cs typeface="Poppins Medium"/>
                <a:sym typeface="Poppins Medium"/>
              </a:rPr>
              <a:t> datu </a:t>
            </a:r>
            <a:r>
              <a:rPr lang="en-US" sz="1870" dirty="0" err="1">
                <a:solidFill>
                  <a:schemeClr val="bg1"/>
                </a:solidFill>
                <a:latin typeface="Poppins Medium"/>
                <a:ea typeface="Poppins Medium"/>
                <a:cs typeface="Poppins Medium"/>
                <a:sym typeface="Poppins Medium"/>
              </a:rPr>
              <a:t>saņēmēja</a:t>
            </a:r>
            <a:r>
              <a:rPr lang="en-US" sz="1870" dirty="0">
                <a:solidFill>
                  <a:schemeClr val="bg1"/>
                </a:solidFill>
                <a:latin typeface="Poppins Medium"/>
                <a:ea typeface="Poppins Medium"/>
                <a:cs typeface="Poppins Medium"/>
                <a:sym typeface="Poppins Medium"/>
              </a:rPr>
              <a:t> </a:t>
            </a:r>
            <a:r>
              <a:rPr lang="en-US" sz="1870" dirty="0" err="1">
                <a:solidFill>
                  <a:schemeClr val="bg1"/>
                </a:solidFill>
                <a:latin typeface="Poppins Medium"/>
                <a:ea typeface="Poppins Medium"/>
                <a:cs typeface="Poppins Medium"/>
                <a:sym typeface="Poppins Medium"/>
              </a:rPr>
              <a:t>savienotājam</a:t>
            </a:r>
            <a:r>
              <a:rPr lang="en-US" sz="1870" dirty="0">
                <a:solidFill>
                  <a:schemeClr val="bg1"/>
                </a:solidFill>
                <a:latin typeface="Poppins Medium"/>
                <a:ea typeface="Poppins Medium"/>
                <a:cs typeface="Poppins Medium"/>
                <a:sym typeface="Poppins Medium"/>
              </a:rPr>
              <a:t>.</a:t>
            </a:r>
          </a:p>
          <a:p>
            <a:pPr algn="just">
              <a:lnSpc>
                <a:spcPts val="2618"/>
              </a:lnSpc>
            </a:pPr>
            <a:endParaRPr lang="en-US" sz="1870" b="1" dirty="0">
              <a:solidFill>
                <a:srgbClr val="000000"/>
              </a:solidFill>
              <a:latin typeface="Poppins Medium"/>
              <a:ea typeface="Poppins Medium"/>
              <a:cs typeface="Poppins Medium"/>
              <a:sym typeface="Poppins Medium"/>
            </a:endParaRPr>
          </a:p>
          <a:p>
            <a:pPr algn="just">
              <a:lnSpc>
                <a:spcPts val="2618"/>
              </a:lnSpc>
              <a:spcBef>
                <a:spcPct val="0"/>
              </a:spcBef>
            </a:pPr>
            <a:endParaRPr lang="en-US" sz="1870" b="1" dirty="0">
              <a:solidFill>
                <a:srgbClr val="000000"/>
              </a:solidFill>
              <a:latin typeface="Poppins Medium"/>
              <a:ea typeface="Poppins Medium"/>
              <a:cs typeface="Poppins Medium"/>
              <a:sym typeface="Poppins Medium"/>
            </a:endParaRPr>
          </a:p>
          <a:p>
            <a:pPr algn="just">
              <a:lnSpc>
                <a:spcPts val="2618"/>
              </a:lnSpc>
              <a:spcBef>
                <a:spcPct val="0"/>
              </a:spcBef>
            </a:pPr>
            <a:endParaRPr lang="en-US" sz="1870" b="1" dirty="0">
              <a:solidFill>
                <a:srgbClr val="000000"/>
              </a:solidFill>
              <a:latin typeface="Poppins Medium"/>
              <a:ea typeface="Poppins Medium"/>
              <a:cs typeface="Poppins Medium"/>
              <a:sym typeface="Poppins Medium"/>
            </a:endParaRPr>
          </a:p>
        </p:txBody>
      </p:sp>
      <p:grpSp>
        <p:nvGrpSpPr>
          <p:cNvPr id="23" name="Group 23"/>
          <p:cNvGrpSpPr/>
          <p:nvPr/>
        </p:nvGrpSpPr>
        <p:grpSpPr>
          <a:xfrm>
            <a:off x="15858243" y="451124"/>
            <a:ext cx="603155" cy="60315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6047633" y="1277496"/>
            <a:ext cx="827529" cy="82752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6633"/>
            </a:solidFill>
          </p:spPr>
          <p:txBody>
            <a:bodyPr/>
            <a:lstStyle/>
            <a:p>
              <a:endParaRPr lang="en-US"/>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14935"/>
            <a:ext cx="15350807" cy="1076325"/>
          </a:xfrm>
          <a:prstGeom prst="rect">
            <a:avLst/>
          </a:prstGeom>
        </p:spPr>
        <p:txBody>
          <a:bodyPr lIns="0" tIns="0" rIns="0" bIns="0" rtlCol="0" anchor="t">
            <a:spAutoFit/>
          </a:bodyPr>
          <a:lstStyle/>
          <a:p>
            <a:pPr algn="ctr">
              <a:lnSpc>
                <a:spcPts val="8022"/>
              </a:lnSpc>
            </a:pPr>
            <a:r>
              <a:rPr lang="en-US" sz="6685" b="1">
                <a:solidFill>
                  <a:srgbClr val="21921F"/>
                </a:solidFill>
                <a:latin typeface="Poppins Ultra-Bold"/>
                <a:ea typeface="Poppins Ultra-Bold"/>
                <a:cs typeface="Poppins Ultra-Bold"/>
                <a:sym typeface="Poppins Ultra-Bold"/>
              </a:rPr>
              <a:t>Datu izgūšana</a:t>
            </a:r>
          </a:p>
        </p:txBody>
      </p:sp>
      <p:grpSp>
        <p:nvGrpSpPr>
          <p:cNvPr id="3" name="Group 3"/>
          <p:cNvGrpSpPr/>
          <p:nvPr/>
        </p:nvGrpSpPr>
        <p:grpSpPr>
          <a:xfrm>
            <a:off x="-1321348" y="2324100"/>
            <a:ext cx="20930696" cy="9393635"/>
            <a:chOff x="0" y="0"/>
            <a:chExt cx="5512611" cy="2474044"/>
          </a:xfrm>
        </p:grpSpPr>
        <p:sp>
          <p:nvSpPr>
            <p:cNvPr id="4" name="Freeform 4"/>
            <p:cNvSpPr/>
            <p:nvPr/>
          </p:nvSpPr>
          <p:spPr>
            <a:xfrm>
              <a:off x="0" y="0"/>
              <a:ext cx="5512611" cy="2474044"/>
            </a:xfrm>
            <a:custGeom>
              <a:avLst/>
              <a:gdLst/>
              <a:ahLst/>
              <a:cxnLst/>
              <a:rect l="l" t="t" r="r" b="b"/>
              <a:pathLst>
                <a:path w="5512611" h="2474044">
                  <a:moveTo>
                    <a:pt x="0" y="0"/>
                  </a:moveTo>
                  <a:lnTo>
                    <a:pt x="5512611" y="0"/>
                  </a:lnTo>
                  <a:lnTo>
                    <a:pt x="5512611" y="2474044"/>
                  </a:lnTo>
                  <a:lnTo>
                    <a:pt x="0" y="2474044"/>
                  </a:lnTo>
                  <a:close/>
                </a:path>
              </a:pathLst>
            </a:custGeom>
            <a:solidFill>
              <a:srgbClr val="336633"/>
            </a:solidFill>
          </p:spPr>
          <p:txBody>
            <a:bodyPr/>
            <a:lstStyle/>
            <a:p>
              <a:endParaRPr lang="en-US"/>
            </a:p>
          </p:txBody>
        </p:sp>
        <p:sp>
          <p:nvSpPr>
            <p:cNvPr id="5" name="TextBox 5"/>
            <p:cNvSpPr txBox="1"/>
            <p:nvPr/>
          </p:nvSpPr>
          <p:spPr>
            <a:xfrm>
              <a:off x="0" y="-38100"/>
              <a:ext cx="5512611" cy="2512144"/>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1883323"/>
            <a:ext cx="16230600" cy="7635933"/>
            <a:chOff x="0" y="0"/>
            <a:chExt cx="4274726" cy="2011110"/>
          </a:xfrm>
        </p:grpSpPr>
        <p:sp>
          <p:nvSpPr>
            <p:cNvPr id="7" name="Freeform 7"/>
            <p:cNvSpPr/>
            <p:nvPr/>
          </p:nvSpPr>
          <p:spPr>
            <a:xfrm>
              <a:off x="0" y="0"/>
              <a:ext cx="4274726" cy="2011110"/>
            </a:xfrm>
            <a:custGeom>
              <a:avLst/>
              <a:gdLst/>
              <a:ahLst/>
              <a:cxnLst/>
              <a:rect l="l" t="t" r="r" b="b"/>
              <a:pathLst>
                <a:path w="4274726" h="2011110">
                  <a:moveTo>
                    <a:pt x="35298" y="0"/>
                  </a:moveTo>
                  <a:lnTo>
                    <a:pt x="4239428" y="0"/>
                  </a:lnTo>
                  <a:cubicBezTo>
                    <a:pt x="4248790" y="0"/>
                    <a:pt x="4257768" y="3719"/>
                    <a:pt x="4264387" y="10338"/>
                  </a:cubicBezTo>
                  <a:cubicBezTo>
                    <a:pt x="4271007" y="16958"/>
                    <a:pt x="4274726" y="25936"/>
                    <a:pt x="4274726" y="35298"/>
                  </a:cubicBezTo>
                  <a:lnTo>
                    <a:pt x="4274726" y="1975812"/>
                  </a:lnTo>
                  <a:cubicBezTo>
                    <a:pt x="4274726" y="1985174"/>
                    <a:pt x="4271007" y="1994152"/>
                    <a:pt x="4264387" y="2000771"/>
                  </a:cubicBezTo>
                  <a:cubicBezTo>
                    <a:pt x="4257768" y="2007391"/>
                    <a:pt x="4248790" y="2011110"/>
                    <a:pt x="4239428" y="2011110"/>
                  </a:cubicBezTo>
                  <a:lnTo>
                    <a:pt x="35298" y="2011110"/>
                  </a:lnTo>
                  <a:cubicBezTo>
                    <a:pt x="25936" y="2011110"/>
                    <a:pt x="16958" y="2007391"/>
                    <a:pt x="10338" y="2000771"/>
                  </a:cubicBezTo>
                  <a:cubicBezTo>
                    <a:pt x="3719" y="1994152"/>
                    <a:pt x="0" y="1985174"/>
                    <a:pt x="0" y="1975812"/>
                  </a:cubicBezTo>
                  <a:lnTo>
                    <a:pt x="0" y="35298"/>
                  </a:lnTo>
                  <a:cubicBezTo>
                    <a:pt x="0" y="25936"/>
                    <a:pt x="3719" y="16958"/>
                    <a:pt x="10338" y="10338"/>
                  </a:cubicBezTo>
                  <a:cubicBezTo>
                    <a:pt x="16958" y="3719"/>
                    <a:pt x="25936" y="0"/>
                    <a:pt x="35298" y="0"/>
                  </a:cubicBezTo>
                  <a:close/>
                </a:path>
              </a:pathLst>
            </a:custGeom>
            <a:solidFill>
              <a:srgbClr val="000000">
                <a:alpha val="0"/>
              </a:srgbClr>
            </a:solidFill>
            <a:ln w="247650" cap="rnd">
              <a:solidFill>
                <a:srgbClr val="FFFFFF"/>
              </a:solidFill>
              <a:prstDash val="solid"/>
              <a:round/>
            </a:ln>
          </p:spPr>
          <p:txBody>
            <a:bodyPr/>
            <a:lstStyle/>
            <a:p>
              <a:endParaRPr lang="en-US"/>
            </a:p>
          </p:txBody>
        </p:sp>
        <p:sp>
          <p:nvSpPr>
            <p:cNvPr id="8" name="TextBox 8"/>
            <p:cNvSpPr txBox="1"/>
            <p:nvPr/>
          </p:nvSpPr>
          <p:spPr>
            <a:xfrm>
              <a:off x="0" y="-38100"/>
              <a:ext cx="4274726" cy="204921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6744950" y="-981075"/>
            <a:ext cx="2864398" cy="286439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811669" y="2627511"/>
            <a:ext cx="14933281" cy="7319120"/>
          </a:xfrm>
          <a:prstGeom prst="rect">
            <a:avLst/>
          </a:prstGeom>
        </p:spPr>
        <p:txBody>
          <a:bodyPr lIns="0" tIns="0" rIns="0" bIns="0" rtlCol="0" anchor="t">
            <a:spAutoFit/>
          </a:bodyPr>
          <a:lstStyle/>
          <a:p>
            <a:pPr algn="just">
              <a:lnSpc>
                <a:spcPts val="2618"/>
              </a:lnSpc>
            </a:pPr>
            <a:r>
              <a:rPr lang="en-US" sz="1870" b="1" dirty="0" err="1">
                <a:solidFill>
                  <a:srgbClr val="FFFFFF"/>
                </a:solidFill>
                <a:latin typeface="Poppins Bold"/>
                <a:ea typeface="Poppins Bold"/>
                <a:cs typeface="Poppins Bold"/>
                <a:sym typeface="Poppins Bold"/>
              </a:rPr>
              <a:t>Autentifikācija</a:t>
            </a:r>
            <a:r>
              <a:rPr lang="en-US" sz="1870" b="1" dirty="0">
                <a:solidFill>
                  <a:srgbClr val="FFFFFF"/>
                </a:solidFill>
                <a:latin typeface="Poppins Bold"/>
                <a:ea typeface="Poppins Bold"/>
                <a:cs typeface="Poppins Bold"/>
                <a:sym typeface="Poppins Bold"/>
              </a:rPr>
              <a:t> (</a:t>
            </a:r>
            <a:r>
              <a:rPr lang="en-US" sz="1870" b="1" dirty="0" err="1">
                <a:solidFill>
                  <a:srgbClr val="FFFFFF"/>
                </a:solidFill>
                <a:latin typeface="Poppins Bold"/>
                <a:ea typeface="Poppins Bold"/>
                <a:cs typeface="Poppins Bold"/>
                <a:sym typeface="Poppins Bold"/>
              </a:rPr>
              <a:t>drošības</a:t>
            </a:r>
            <a:r>
              <a:rPr lang="en-US" sz="1870" b="1" dirty="0">
                <a:solidFill>
                  <a:srgbClr val="FFFFFF"/>
                </a:solidFill>
                <a:latin typeface="Poppins Bold"/>
                <a:ea typeface="Poppins Bold"/>
                <a:cs typeface="Poppins Bold"/>
                <a:sym typeface="Poppins Bold"/>
              </a:rPr>
              <a:t> </a:t>
            </a:r>
            <a:r>
              <a:rPr lang="en-US" sz="1870" b="1" dirty="0" err="1">
                <a:solidFill>
                  <a:srgbClr val="FFFFFF"/>
                </a:solidFill>
                <a:latin typeface="Poppins Bold"/>
                <a:ea typeface="Poppins Bold"/>
                <a:cs typeface="Poppins Bold"/>
                <a:sym typeface="Poppins Bold"/>
              </a:rPr>
              <a:t>talona</a:t>
            </a:r>
            <a:r>
              <a:rPr lang="en-US" sz="1870" b="1" dirty="0">
                <a:solidFill>
                  <a:srgbClr val="FFFFFF"/>
                </a:solidFill>
                <a:latin typeface="Poppins Bold"/>
                <a:ea typeface="Poppins Bold"/>
                <a:cs typeface="Poppins Bold"/>
                <a:sym typeface="Poppins Bold"/>
              </a:rPr>
              <a:t> </a:t>
            </a:r>
            <a:r>
              <a:rPr lang="en-US" sz="1870" b="1" dirty="0" err="1">
                <a:solidFill>
                  <a:srgbClr val="FFFFFF"/>
                </a:solidFill>
                <a:latin typeface="Poppins Bold"/>
                <a:ea typeface="Poppins Bold"/>
                <a:cs typeface="Poppins Bold"/>
                <a:sym typeface="Poppins Bold"/>
              </a:rPr>
              <a:t>pieprasīšana</a:t>
            </a:r>
            <a:r>
              <a:rPr lang="en-US" sz="1870" b="1" dirty="0">
                <a:solidFill>
                  <a:srgbClr val="FFFFFF"/>
                </a:solidFill>
                <a:latin typeface="Poppins Bold"/>
                <a:ea typeface="Poppins Bold"/>
                <a:cs typeface="Poppins Bold"/>
                <a:sym typeface="Poppins Bold"/>
              </a:rPr>
              <a:t>)</a:t>
            </a:r>
          </a:p>
          <a:p>
            <a:pPr algn="just">
              <a:lnSpc>
                <a:spcPts val="2618"/>
              </a:lnSpc>
            </a:pPr>
            <a:endParaRPr lang="en-US" sz="1870" b="1" dirty="0">
              <a:solidFill>
                <a:srgbClr val="FFFFFF"/>
              </a:solidFill>
              <a:latin typeface="Poppins Bold"/>
              <a:ea typeface="Poppins Bold"/>
              <a:cs typeface="Poppins Bold"/>
              <a:sym typeface="Poppins Bold"/>
            </a:endParaRPr>
          </a:p>
          <a:p>
            <a:pPr algn="just">
              <a:lnSpc>
                <a:spcPts val="2618"/>
              </a:lnSpc>
            </a:pPr>
            <a:r>
              <a:rPr lang="en-US" sz="1870" dirty="0">
                <a:solidFill>
                  <a:srgbClr val="FFFFFF"/>
                </a:solidFill>
                <a:latin typeface="Poppins"/>
                <a:ea typeface="Poppins"/>
                <a:cs typeface="Poppins"/>
                <a:sym typeface="Poppins"/>
              </a:rPr>
              <a:t>Lai </a:t>
            </a:r>
            <a:r>
              <a:rPr lang="en-US" sz="1870" dirty="0" err="1">
                <a:solidFill>
                  <a:srgbClr val="FFFFFF"/>
                </a:solidFill>
                <a:latin typeface="Poppins"/>
                <a:ea typeface="Poppins"/>
                <a:cs typeface="Poppins"/>
                <a:sym typeface="Poppins"/>
              </a:rPr>
              <a:t>izgūtu</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datus</a:t>
            </a:r>
            <a:r>
              <a:rPr lang="en-US" sz="1870" dirty="0">
                <a:solidFill>
                  <a:srgbClr val="FFFFFF"/>
                </a:solidFill>
                <a:latin typeface="Poppins"/>
                <a:ea typeface="Poppins"/>
                <a:cs typeface="Poppins"/>
                <a:sym typeface="Poppins"/>
              </a:rPr>
              <a:t> no DAGR, </a:t>
            </a:r>
            <a:r>
              <a:rPr lang="en-US" sz="1870" dirty="0" err="1">
                <a:solidFill>
                  <a:srgbClr val="FFFFFF"/>
                </a:solidFill>
                <a:latin typeface="Poppins"/>
                <a:ea typeface="Poppins"/>
                <a:cs typeface="Poppins"/>
                <a:sym typeface="Poppins"/>
              </a:rPr>
              <a:t>vispirms</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ir</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jāiegūst</a:t>
            </a:r>
            <a:r>
              <a:rPr lang="en-US" sz="1870" dirty="0">
                <a:solidFill>
                  <a:srgbClr val="FFFFFF"/>
                </a:solidFill>
                <a:latin typeface="Poppins"/>
                <a:ea typeface="Poppins"/>
                <a:cs typeface="Poppins"/>
                <a:sym typeface="Poppins"/>
              </a:rPr>
              <a:t> JWT </a:t>
            </a:r>
            <a:r>
              <a:rPr lang="en-US" sz="1870" dirty="0" err="1">
                <a:solidFill>
                  <a:srgbClr val="FFFFFF"/>
                </a:solidFill>
                <a:latin typeface="Poppins"/>
                <a:ea typeface="Poppins"/>
                <a:cs typeface="Poppins"/>
                <a:sym typeface="Poppins"/>
              </a:rPr>
              <a:t>drošības</a:t>
            </a:r>
            <a:r>
              <a:rPr lang="en-US" sz="1870" dirty="0">
                <a:solidFill>
                  <a:srgbClr val="FFFFFF"/>
                </a:solidFill>
                <a:latin typeface="Poppins"/>
                <a:ea typeface="Poppins"/>
                <a:cs typeface="Poppins"/>
                <a:sym typeface="Poppins"/>
              </a:rPr>
              <a:t> talons, kas </a:t>
            </a:r>
            <a:r>
              <a:rPr lang="en-US" sz="1870" dirty="0" err="1">
                <a:solidFill>
                  <a:srgbClr val="FFFFFF"/>
                </a:solidFill>
                <a:latin typeface="Poppins"/>
                <a:ea typeface="Poppins"/>
                <a:cs typeface="Poppins"/>
                <a:sym typeface="Poppins"/>
              </a:rPr>
              <a:t>tiek</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pieprasīts</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izmantojot</a:t>
            </a:r>
            <a:r>
              <a:rPr lang="en-US" sz="1870" dirty="0">
                <a:solidFill>
                  <a:srgbClr val="FFFFFF"/>
                </a:solidFill>
                <a:latin typeface="Poppins"/>
                <a:ea typeface="Poppins"/>
                <a:cs typeface="Poppins"/>
                <a:sym typeface="Poppins"/>
              </a:rPr>
              <a:t> OAuth 2.0 </a:t>
            </a:r>
            <a:r>
              <a:rPr lang="en-US" sz="1870" dirty="0" err="1">
                <a:solidFill>
                  <a:srgbClr val="FFFFFF"/>
                </a:solidFill>
                <a:latin typeface="Poppins"/>
                <a:ea typeface="Poppins"/>
                <a:cs typeface="Poppins"/>
                <a:sym typeface="Poppins"/>
              </a:rPr>
              <a:t>OpenId</a:t>
            </a:r>
            <a:r>
              <a:rPr lang="en-US" sz="1870" dirty="0">
                <a:solidFill>
                  <a:srgbClr val="FFFFFF"/>
                </a:solidFill>
                <a:latin typeface="Poppins"/>
                <a:ea typeface="Poppins"/>
                <a:cs typeface="Poppins"/>
                <a:sym typeface="Poppins"/>
              </a:rPr>
              <a:t> Connect </a:t>
            </a:r>
            <a:r>
              <a:rPr lang="en-US" sz="1870" dirty="0" err="1">
                <a:solidFill>
                  <a:srgbClr val="FFFFFF"/>
                </a:solidFill>
                <a:latin typeface="Poppins"/>
                <a:ea typeface="Poppins"/>
                <a:cs typeface="Poppins"/>
                <a:sym typeface="Poppins"/>
              </a:rPr>
              <a:t>standarta</a:t>
            </a:r>
            <a:r>
              <a:rPr lang="en-US" sz="1870" dirty="0">
                <a:solidFill>
                  <a:srgbClr val="FFFFFF"/>
                </a:solidFill>
                <a:latin typeface="Poppins"/>
                <a:ea typeface="Poppins"/>
                <a:cs typeface="Poppins"/>
                <a:sym typeface="Poppins"/>
              </a:rPr>
              <a:t> Client Credentials Flow </a:t>
            </a:r>
            <a:r>
              <a:rPr lang="en-US" sz="1870" dirty="0" err="1">
                <a:solidFill>
                  <a:srgbClr val="FFFFFF"/>
                </a:solidFill>
                <a:latin typeface="Poppins"/>
                <a:ea typeface="Poppins"/>
                <a:cs typeface="Poppins"/>
                <a:sym typeface="Poppins"/>
              </a:rPr>
              <a:t>plūsmu</a:t>
            </a:r>
            <a:r>
              <a:rPr lang="en-US" sz="1870" dirty="0">
                <a:solidFill>
                  <a:srgbClr val="FFFFFF"/>
                </a:solidFill>
                <a:latin typeface="Poppins"/>
                <a:ea typeface="Poppins"/>
                <a:cs typeface="Poppins"/>
                <a:sym typeface="Poppins"/>
              </a:rPr>
              <a:t>.  </a:t>
            </a:r>
            <a:r>
              <a:rPr lang="en-US" sz="1870" dirty="0">
                <a:solidFill>
                  <a:srgbClr val="6AC66B"/>
                </a:solidFill>
                <a:latin typeface="Poppins"/>
                <a:cs typeface="Poppins"/>
                <a:sym typeface="Poppins"/>
                <a:hlinkClick r:id="rId2" tooltip="https://api.postman.com/collections/9631194-e7289644-5aa8-4639-8d4f-80c8591f2a49?access_key=PMAT-01GPE6A92NR3T5PNH5MTB9KMWD">
                  <a:extLst>
                    <a:ext uri="{A12FA001-AC4F-418D-AE19-62706E023703}">
                      <ahyp:hlinkClr xmlns:ahyp="http://schemas.microsoft.com/office/drawing/2018/hyperlinkcolor" val="tx"/>
                    </a:ext>
                  </a:extLst>
                </a:hlinkClick>
              </a:rPr>
              <a:t>Postman </a:t>
            </a:r>
            <a:r>
              <a:rPr lang="en-US" sz="1870" dirty="0" err="1">
                <a:solidFill>
                  <a:srgbClr val="6AC66B"/>
                </a:solidFill>
                <a:latin typeface="Poppins"/>
                <a:cs typeface="Poppins"/>
                <a:sym typeface="Poppins"/>
                <a:hlinkClick r:id="rId2" tooltip="https://api.postman.com/collections/9631194-e7289644-5aa8-4639-8d4f-80c8591f2a49?access_key=PMAT-01GPE6A92NR3T5PNH5MTB9KMWD">
                  <a:extLst>
                    <a:ext uri="{A12FA001-AC4F-418D-AE19-62706E023703}">
                      <ahyp:hlinkClr xmlns:ahyp="http://schemas.microsoft.com/office/drawing/2018/hyperlinkcolor" val="tx"/>
                    </a:ext>
                  </a:extLst>
                </a:hlinkClick>
              </a:rPr>
              <a:t>piemērs</a:t>
            </a:r>
            <a:r>
              <a:rPr lang="en-US" sz="1870" dirty="0">
                <a:solidFill>
                  <a:srgbClr val="6AC66B"/>
                </a:solidFill>
                <a:latin typeface="Poppins"/>
                <a:cs typeface="Poppins"/>
                <a:sym typeface="Poppins"/>
                <a:hlinkClick r:id="rId2" tooltip="https://api.postman.com/collections/9631194-e7289644-5aa8-4639-8d4f-80c8591f2a49?access_key=PMAT-01GPE6A92NR3T5PNH5MTB9KMWD">
                  <a:extLst>
                    <a:ext uri="{A12FA001-AC4F-418D-AE19-62706E023703}">
                      <ahyp:hlinkClr xmlns:ahyp="http://schemas.microsoft.com/office/drawing/2018/hyperlinkcolor" val="tx"/>
                    </a:ext>
                  </a:extLst>
                </a:hlinkClick>
              </a:rPr>
              <a:t> </a:t>
            </a:r>
            <a:r>
              <a:rPr lang="en-US" sz="1870" dirty="0" err="1">
                <a:solidFill>
                  <a:srgbClr val="6AC66B"/>
                </a:solidFill>
                <a:latin typeface="Poppins"/>
                <a:cs typeface="Poppins"/>
                <a:sym typeface="Poppins"/>
                <a:hlinkClick r:id="rId2" tooltip="https://api.postman.com/collections/9631194-e7289644-5aa8-4639-8d4f-80c8591f2a49?access_key=PMAT-01GPE6A92NR3T5PNH5MTB9KMWD">
                  <a:extLst>
                    <a:ext uri="{A12FA001-AC4F-418D-AE19-62706E023703}">
                      <ahyp:hlinkClr xmlns:ahyp="http://schemas.microsoft.com/office/drawing/2018/hyperlinkcolor" val="tx"/>
                    </a:ext>
                  </a:extLst>
                </a:hlinkClick>
              </a:rPr>
              <a:t>drošības</a:t>
            </a:r>
            <a:r>
              <a:rPr lang="en-US" sz="1870" dirty="0">
                <a:solidFill>
                  <a:srgbClr val="6AC66B"/>
                </a:solidFill>
                <a:latin typeface="Poppins"/>
                <a:cs typeface="Poppins"/>
                <a:sym typeface="Poppins"/>
                <a:hlinkClick r:id="rId2" tooltip="https://api.postman.com/collections/9631194-e7289644-5aa8-4639-8d4f-80c8591f2a49?access_key=PMAT-01GPE6A92NR3T5PNH5MTB9KMWD">
                  <a:extLst>
                    <a:ext uri="{A12FA001-AC4F-418D-AE19-62706E023703}">
                      <ahyp:hlinkClr xmlns:ahyp="http://schemas.microsoft.com/office/drawing/2018/hyperlinkcolor" val="tx"/>
                    </a:ext>
                  </a:extLst>
                </a:hlinkClick>
              </a:rPr>
              <a:t> </a:t>
            </a:r>
            <a:r>
              <a:rPr lang="en-US" sz="1870" dirty="0" err="1">
                <a:solidFill>
                  <a:srgbClr val="6AC66B"/>
                </a:solidFill>
                <a:latin typeface="Poppins"/>
                <a:cs typeface="Poppins"/>
                <a:sym typeface="Poppins"/>
                <a:hlinkClick r:id="rId2" tooltip="https://api.postman.com/collections/9631194-e7289644-5aa8-4639-8d4f-80c8591f2a49?access_key=PMAT-01GPE6A92NR3T5PNH5MTB9KMWD">
                  <a:extLst>
                    <a:ext uri="{A12FA001-AC4F-418D-AE19-62706E023703}">
                      <ahyp:hlinkClr xmlns:ahyp="http://schemas.microsoft.com/office/drawing/2018/hyperlinkcolor" val="tx"/>
                    </a:ext>
                  </a:extLst>
                </a:hlinkClick>
              </a:rPr>
              <a:t>talona</a:t>
            </a:r>
            <a:r>
              <a:rPr lang="en-US" sz="1870" dirty="0">
                <a:solidFill>
                  <a:srgbClr val="6AC66B"/>
                </a:solidFill>
                <a:latin typeface="Poppins"/>
                <a:cs typeface="Poppins"/>
                <a:sym typeface="Poppins"/>
                <a:hlinkClick r:id="rId2" tooltip="https://api.postman.com/collections/9631194-e7289644-5aa8-4639-8d4f-80c8591f2a49?access_key=PMAT-01GPE6A92NR3T5PNH5MTB9KMWD">
                  <a:extLst>
                    <a:ext uri="{A12FA001-AC4F-418D-AE19-62706E023703}">
                      <ahyp:hlinkClr xmlns:ahyp="http://schemas.microsoft.com/office/drawing/2018/hyperlinkcolor" val="tx"/>
                    </a:ext>
                  </a:extLst>
                </a:hlinkClick>
              </a:rPr>
              <a:t> </a:t>
            </a:r>
            <a:r>
              <a:rPr lang="en-US" sz="1870" dirty="0" err="1">
                <a:solidFill>
                  <a:srgbClr val="6AC66B"/>
                </a:solidFill>
                <a:latin typeface="Poppins"/>
                <a:cs typeface="Poppins"/>
                <a:sym typeface="Poppins"/>
                <a:hlinkClick r:id="rId2" tooltip="https://api.postman.com/collections/9631194-e7289644-5aa8-4639-8d4f-80c8591f2a49?access_key=PMAT-01GPE6A92NR3T5PNH5MTB9KMWD">
                  <a:extLst>
                    <a:ext uri="{A12FA001-AC4F-418D-AE19-62706E023703}">
                      <ahyp:hlinkClr xmlns:ahyp="http://schemas.microsoft.com/office/drawing/2018/hyperlinkcolor" val="tx"/>
                    </a:ext>
                  </a:extLst>
                </a:hlinkClick>
              </a:rPr>
              <a:t>izsaukumam</a:t>
            </a:r>
            <a:r>
              <a:rPr lang="en-US" sz="1870" dirty="0">
                <a:solidFill>
                  <a:srgbClr val="6AC66B"/>
                </a:solidFill>
                <a:latin typeface="Poppins"/>
                <a:cs typeface="Poppins"/>
                <a:sym typeface="Poppins"/>
                <a:hlinkClick r:id="rId2" tooltip="https://api.postman.com/collections/9631194-e7289644-5aa8-4639-8d4f-80c8591f2a49?access_key=PMAT-01GPE6A92NR3T5PNH5MTB9KMWD">
                  <a:extLst>
                    <a:ext uri="{A12FA001-AC4F-418D-AE19-62706E023703}">
                      <ahyp:hlinkClr xmlns:ahyp="http://schemas.microsoft.com/office/drawing/2018/hyperlinkcolor" val="tx"/>
                    </a:ext>
                  </a:extLst>
                </a:hlinkClick>
              </a:rPr>
              <a:t> un </a:t>
            </a:r>
            <a:r>
              <a:rPr lang="en-US" sz="1870" dirty="0" err="1">
                <a:solidFill>
                  <a:srgbClr val="6AC66B"/>
                </a:solidFill>
                <a:latin typeface="Poppins"/>
                <a:cs typeface="Poppins"/>
                <a:sym typeface="Poppins"/>
                <a:hlinkClick r:id="rId2" tooltip="https://api.postman.com/collections/9631194-e7289644-5aa8-4639-8d4f-80c8591f2a49?access_key=PMAT-01GPE6A92NR3T5PNH5MTB9KMWD">
                  <a:extLst>
                    <a:ext uri="{A12FA001-AC4F-418D-AE19-62706E023703}">
                      <ahyp:hlinkClr xmlns:ahyp="http://schemas.microsoft.com/office/drawing/2018/hyperlinkcolor" val="tx"/>
                    </a:ext>
                  </a:extLst>
                </a:hlinkClick>
              </a:rPr>
              <a:t>datu</a:t>
            </a:r>
            <a:r>
              <a:rPr lang="en-US" sz="1870" dirty="0">
                <a:solidFill>
                  <a:srgbClr val="6AC66B"/>
                </a:solidFill>
                <a:latin typeface="Poppins"/>
                <a:cs typeface="Poppins"/>
                <a:sym typeface="Poppins"/>
                <a:hlinkClick r:id="rId2" tooltip="https://api.postman.com/collections/9631194-e7289644-5aa8-4639-8d4f-80c8591f2a49?access_key=PMAT-01GPE6A92NR3T5PNH5MTB9KMWD">
                  <a:extLst>
                    <a:ext uri="{A12FA001-AC4F-418D-AE19-62706E023703}">
                      <ahyp:hlinkClr xmlns:ahyp="http://schemas.microsoft.com/office/drawing/2018/hyperlinkcolor" val="tx"/>
                    </a:ext>
                  </a:extLst>
                </a:hlinkClick>
              </a:rPr>
              <a:t> </a:t>
            </a:r>
            <a:r>
              <a:rPr lang="en-US" sz="1870" dirty="0" err="1">
                <a:solidFill>
                  <a:srgbClr val="6AC66B"/>
                </a:solidFill>
                <a:latin typeface="Poppins"/>
                <a:cs typeface="Poppins"/>
                <a:sym typeface="Poppins"/>
                <a:hlinkClick r:id="rId2" tooltip="https://api.postman.com/collections/9631194-e7289644-5aa8-4639-8d4f-80c8591f2a49?access_key=PMAT-01GPE6A92NR3T5PNH5MTB9KMWD">
                  <a:extLst>
                    <a:ext uri="{A12FA001-AC4F-418D-AE19-62706E023703}">
                      <ahyp:hlinkClr xmlns:ahyp="http://schemas.microsoft.com/office/drawing/2018/hyperlinkcolor" val="tx"/>
                    </a:ext>
                  </a:extLst>
                </a:hlinkClick>
              </a:rPr>
              <a:t>izguves</a:t>
            </a:r>
            <a:r>
              <a:rPr lang="en-US" sz="1870" dirty="0">
                <a:solidFill>
                  <a:srgbClr val="6AC66B"/>
                </a:solidFill>
                <a:latin typeface="Poppins"/>
                <a:cs typeface="Poppins"/>
                <a:sym typeface="Poppins"/>
                <a:hlinkClick r:id="rId2" tooltip="https://api.postman.com/collections/9631194-e7289644-5aa8-4639-8d4f-80c8591f2a49?access_key=PMAT-01GPE6A92NR3T5PNH5MTB9KMWD">
                  <a:extLst>
                    <a:ext uri="{A12FA001-AC4F-418D-AE19-62706E023703}">
                      <ahyp:hlinkClr xmlns:ahyp="http://schemas.microsoft.com/office/drawing/2018/hyperlinkcolor" val="tx"/>
                    </a:ext>
                  </a:extLst>
                </a:hlinkClick>
              </a:rPr>
              <a:t> </a:t>
            </a:r>
            <a:r>
              <a:rPr lang="en-US" sz="1870" dirty="0" err="1">
                <a:solidFill>
                  <a:srgbClr val="6AC66B"/>
                </a:solidFill>
                <a:latin typeface="Poppins"/>
                <a:cs typeface="Poppins"/>
                <a:sym typeface="Poppins"/>
                <a:hlinkClick r:id="rId2" tooltip="https://api.postman.com/collections/9631194-e7289644-5aa8-4639-8d4f-80c8591f2a49?access_key=PMAT-01GPE6A92NR3T5PNH5MTB9KMWD">
                  <a:extLst>
                    <a:ext uri="{A12FA001-AC4F-418D-AE19-62706E023703}">
                      <ahyp:hlinkClr xmlns:ahyp="http://schemas.microsoft.com/office/drawing/2018/hyperlinkcolor" val="tx"/>
                    </a:ext>
                  </a:extLst>
                </a:hlinkClick>
              </a:rPr>
              <a:t>izsaukumiem</a:t>
            </a:r>
            <a:r>
              <a:rPr lang="en-US" sz="1870" dirty="0">
                <a:solidFill>
                  <a:srgbClr val="6AC66B"/>
                </a:solidFill>
                <a:latin typeface="Poppins"/>
                <a:cs typeface="Poppins"/>
                <a:sym typeface="Poppins"/>
              </a:rPr>
              <a:t> </a:t>
            </a:r>
            <a:r>
              <a:rPr lang="en-US" sz="1870" dirty="0">
                <a:solidFill>
                  <a:srgbClr val="6AC66B"/>
                </a:solidFill>
                <a:latin typeface="Poppins"/>
                <a:cs typeface="Poppins"/>
                <a:sym typeface="Poppins Bold"/>
              </a:rPr>
              <a:t> </a:t>
            </a:r>
          </a:p>
          <a:p>
            <a:pPr algn="just">
              <a:lnSpc>
                <a:spcPts val="2618"/>
              </a:lnSpc>
            </a:pPr>
            <a:endParaRPr lang="en-US" sz="1870" b="1" dirty="0">
              <a:solidFill>
                <a:srgbClr val="FFFFFF"/>
              </a:solidFill>
              <a:latin typeface="Poppins Bold"/>
              <a:ea typeface="Poppins Bold"/>
              <a:cs typeface="Poppins Bold"/>
              <a:sym typeface="Poppins Bold"/>
            </a:endParaRPr>
          </a:p>
          <a:p>
            <a:pPr algn="just">
              <a:lnSpc>
                <a:spcPts val="2618"/>
              </a:lnSpc>
            </a:pPr>
            <a:r>
              <a:rPr lang="en-US" sz="1870" b="1" dirty="0" err="1">
                <a:solidFill>
                  <a:srgbClr val="FFFFFF"/>
                </a:solidFill>
                <a:latin typeface="Poppins Bold"/>
                <a:ea typeface="Poppins Bold"/>
                <a:cs typeface="Poppins Bold"/>
                <a:sym typeface="Poppins Bold"/>
              </a:rPr>
              <a:t>Atļauju</a:t>
            </a:r>
            <a:r>
              <a:rPr lang="en-US" sz="1870" b="1" dirty="0">
                <a:solidFill>
                  <a:srgbClr val="FFFFFF"/>
                </a:solidFill>
                <a:latin typeface="Poppins Bold"/>
                <a:ea typeface="Poppins Bold"/>
                <a:cs typeface="Poppins Bold"/>
                <a:sym typeface="Poppins Bold"/>
              </a:rPr>
              <a:t> </a:t>
            </a:r>
            <a:r>
              <a:rPr lang="en-US" sz="1870" b="1" dirty="0" err="1">
                <a:solidFill>
                  <a:srgbClr val="FFFFFF"/>
                </a:solidFill>
                <a:latin typeface="Poppins Bold"/>
                <a:ea typeface="Poppins Bold"/>
                <a:cs typeface="Poppins Bold"/>
                <a:sym typeface="Poppins Bold"/>
              </a:rPr>
              <a:t>noskaidrošana</a:t>
            </a:r>
            <a:endParaRPr lang="en-US" sz="1870" b="1" dirty="0">
              <a:solidFill>
                <a:srgbClr val="FFFFFF"/>
              </a:solidFill>
              <a:latin typeface="Poppins Bold"/>
              <a:ea typeface="Poppins Bold"/>
              <a:cs typeface="Poppins Bold"/>
              <a:sym typeface="Poppins Bold"/>
            </a:endParaRPr>
          </a:p>
          <a:p>
            <a:pPr algn="just">
              <a:lnSpc>
                <a:spcPts val="2618"/>
              </a:lnSpc>
            </a:pPr>
            <a:r>
              <a:rPr lang="en-US" sz="1870" dirty="0">
                <a:solidFill>
                  <a:srgbClr val="FFFFFF"/>
                </a:solidFill>
                <a:latin typeface="Poppins"/>
                <a:ea typeface="Poppins"/>
                <a:cs typeface="Poppins"/>
                <a:sym typeface="Poppins"/>
              </a:rPr>
              <a:t>Datu </a:t>
            </a:r>
            <a:r>
              <a:rPr lang="en-US" sz="1870" dirty="0" err="1">
                <a:solidFill>
                  <a:srgbClr val="FFFFFF"/>
                </a:solidFill>
                <a:latin typeface="Poppins"/>
                <a:ea typeface="Poppins"/>
                <a:cs typeface="Poppins"/>
                <a:sym typeface="Poppins"/>
              </a:rPr>
              <a:t>izgūšanai</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ir</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nepieciešams</a:t>
            </a:r>
            <a:r>
              <a:rPr lang="en-US" sz="1870" dirty="0">
                <a:solidFill>
                  <a:srgbClr val="FFFFFF"/>
                </a:solidFill>
                <a:latin typeface="Poppins"/>
                <a:ea typeface="Poppins"/>
                <a:cs typeface="Poppins"/>
                <a:sym typeface="Poppins"/>
              </a:rPr>
              <a:t> VIRSIS </a:t>
            </a:r>
            <a:r>
              <a:rPr lang="en-US" sz="1870" dirty="0" err="1">
                <a:solidFill>
                  <a:srgbClr val="FFFFFF"/>
                </a:solidFill>
                <a:latin typeface="Poppins"/>
                <a:ea typeface="Poppins"/>
                <a:cs typeface="Poppins"/>
                <a:sym typeface="Poppins"/>
              </a:rPr>
              <a:t>izsniegtās</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atļaujas</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numurs</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Atļauju</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sarakstu</a:t>
            </a:r>
            <a:r>
              <a:rPr lang="en-US" sz="1870" dirty="0">
                <a:solidFill>
                  <a:srgbClr val="FFFFFF"/>
                </a:solidFill>
                <a:latin typeface="Poppins"/>
                <a:ea typeface="Poppins"/>
                <a:cs typeface="Poppins"/>
                <a:sym typeface="Poppins"/>
              </a:rPr>
              <a:t> var </a:t>
            </a:r>
            <a:r>
              <a:rPr lang="en-US" sz="1870" dirty="0" err="1">
                <a:solidFill>
                  <a:srgbClr val="FFFFFF"/>
                </a:solidFill>
                <a:latin typeface="Poppins"/>
                <a:ea typeface="Poppins"/>
                <a:cs typeface="Poppins"/>
                <a:sym typeface="Poppins"/>
              </a:rPr>
              <a:t>izgūt</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ar</a:t>
            </a:r>
            <a:r>
              <a:rPr lang="en-US" sz="1870" dirty="0">
                <a:solidFill>
                  <a:srgbClr val="FFFFFF"/>
                </a:solidFill>
                <a:latin typeface="Poppins"/>
                <a:ea typeface="Poppins"/>
                <a:cs typeface="Poppins"/>
                <a:sym typeface="Poppins"/>
              </a:rPr>
              <a:t> </a:t>
            </a:r>
            <a:r>
              <a:rPr lang="en-US" sz="1870" dirty="0" err="1">
                <a:solidFill>
                  <a:srgbClr val="6AC66B"/>
                </a:solidFill>
                <a:latin typeface="Poppins"/>
                <a:cs typeface="Poppins"/>
                <a:sym typeface="Poppins"/>
                <a:hlinkClick r:id="rId3" tooltip="https://test.dagr.gov.lv/current_user_permissions">
                  <a:extLst>
                    <a:ext uri="{A12FA001-AC4F-418D-AE19-62706E023703}">
                      <ahyp:hlinkClr xmlns:ahyp="http://schemas.microsoft.com/office/drawing/2018/hyperlinkcolor" val="tx"/>
                    </a:ext>
                  </a:extLst>
                </a:hlinkClick>
              </a:rPr>
              <a:t>speciālu</a:t>
            </a:r>
            <a:r>
              <a:rPr lang="en-US" sz="1870" dirty="0">
                <a:solidFill>
                  <a:srgbClr val="6AC66B"/>
                </a:solidFill>
                <a:latin typeface="Poppins"/>
                <a:cs typeface="Poppins"/>
                <a:sym typeface="Poppins"/>
                <a:hlinkClick r:id="rId3" tooltip="https://test.dagr.gov.lv/current_user_permissions">
                  <a:extLst>
                    <a:ext uri="{A12FA001-AC4F-418D-AE19-62706E023703}">
                      <ahyp:hlinkClr xmlns:ahyp="http://schemas.microsoft.com/office/drawing/2018/hyperlinkcolor" val="tx"/>
                    </a:ext>
                  </a:extLst>
                </a:hlinkClick>
              </a:rPr>
              <a:t> </a:t>
            </a:r>
            <a:r>
              <a:rPr lang="en-US" sz="1870" dirty="0" err="1">
                <a:solidFill>
                  <a:srgbClr val="6AC66B"/>
                </a:solidFill>
                <a:latin typeface="Poppins"/>
                <a:cs typeface="Poppins"/>
                <a:sym typeface="Poppins"/>
                <a:hlinkClick r:id="rId3" tooltip="https://test.dagr.gov.lv/current_user_permissions">
                  <a:extLst>
                    <a:ext uri="{A12FA001-AC4F-418D-AE19-62706E023703}">
                      <ahyp:hlinkClr xmlns:ahyp="http://schemas.microsoft.com/office/drawing/2018/hyperlinkcolor" val="tx"/>
                    </a:ext>
                  </a:extLst>
                </a:hlinkClick>
              </a:rPr>
              <a:t>metodi</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Atbilde</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satur</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informāciju</a:t>
            </a:r>
            <a:r>
              <a:rPr lang="en-US" sz="1870" dirty="0">
                <a:solidFill>
                  <a:srgbClr val="FFFFFF"/>
                </a:solidFill>
                <a:latin typeface="Poppins"/>
                <a:ea typeface="Poppins"/>
                <a:cs typeface="Poppins"/>
                <a:sym typeface="Poppins"/>
              </a:rPr>
              <a:t> par </a:t>
            </a:r>
            <a:r>
              <a:rPr lang="en-US" sz="1870" dirty="0" err="1">
                <a:solidFill>
                  <a:srgbClr val="FFFFFF"/>
                </a:solidFill>
                <a:latin typeface="Poppins"/>
                <a:ea typeface="Poppins"/>
                <a:cs typeface="Poppins"/>
                <a:sym typeface="Poppins"/>
              </a:rPr>
              <a:t>pieejamajām</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atļaujām</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katram</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servisa</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nosaukumam</a:t>
            </a:r>
            <a:r>
              <a:rPr lang="en-US" sz="1870" dirty="0">
                <a:solidFill>
                  <a:srgbClr val="FFFFFF"/>
                </a:solidFill>
                <a:latin typeface="Poppins"/>
                <a:ea typeface="Poppins"/>
                <a:cs typeface="Poppins"/>
                <a:sym typeface="Poppins"/>
              </a:rPr>
              <a:t>.</a:t>
            </a:r>
          </a:p>
          <a:p>
            <a:pPr algn="just">
              <a:lnSpc>
                <a:spcPts val="2618"/>
              </a:lnSpc>
            </a:pPr>
            <a:endParaRPr lang="en-US" sz="1870" dirty="0">
              <a:solidFill>
                <a:srgbClr val="FFFFFF"/>
              </a:solidFill>
              <a:latin typeface="Poppins"/>
              <a:ea typeface="Poppins"/>
              <a:cs typeface="Poppins"/>
              <a:sym typeface="Poppins"/>
            </a:endParaRPr>
          </a:p>
          <a:p>
            <a:pPr algn="just">
              <a:lnSpc>
                <a:spcPts val="2618"/>
              </a:lnSpc>
            </a:pPr>
            <a:r>
              <a:rPr lang="en-US" sz="1870" b="1" dirty="0">
                <a:solidFill>
                  <a:srgbClr val="FFFFFF"/>
                </a:solidFill>
                <a:latin typeface="Poppins Bold"/>
                <a:ea typeface="Poppins Bold"/>
                <a:cs typeface="Poppins Bold"/>
                <a:sym typeface="Poppins Bold"/>
              </a:rPr>
              <a:t>Datu </a:t>
            </a:r>
            <a:r>
              <a:rPr lang="en-US" sz="1870" b="1" dirty="0" err="1">
                <a:solidFill>
                  <a:srgbClr val="FFFFFF"/>
                </a:solidFill>
                <a:latin typeface="Poppins Bold"/>
                <a:ea typeface="Poppins Bold"/>
                <a:cs typeface="Poppins Bold"/>
                <a:sym typeface="Poppins Bold"/>
              </a:rPr>
              <a:t>objekta</a:t>
            </a:r>
            <a:r>
              <a:rPr lang="en-US" sz="1870" b="1" dirty="0">
                <a:solidFill>
                  <a:srgbClr val="FFFFFF"/>
                </a:solidFill>
                <a:latin typeface="Poppins Bold"/>
                <a:ea typeface="Poppins Bold"/>
                <a:cs typeface="Poppins Bold"/>
                <a:sym typeface="Poppins Bold"/>
              </a:rPr>
              <a:t> </a:t>
            </a:r>
            <a:r>
              <a:rPr lang="en-US" sz="1870" b="1" dirty="0" err="1">
                <a:solidFill>
                  <a:srgbClr val="FFFFFF"/>
                </a:solidFill>
                <a:latin typeface="Poppins Bold"/>
                <a:ea typeface="Poppins Bold"/>
                <a:cs typeface="Poppins Bold"/>
                <a:sym typeface="Poppins Bold"/>
              </a:rPr>
              <a:t>izgūšana</a:t>
            </a:r>
            <a:r>
              <a:rPr lang="en-US" sz="1870" b="1" dirty="0">
                <a:solidFill>
                  <a:srgbClr val="FFFFFF"/>
                </a:solidFill>
                <a:latin typeface="Poppins Bold"/>
                <a:ea typeface="Poppins Bold"/>
                <a:cs typeface="Poppins Bold"/>
                <a:sym typeface="Poppins Bold"/>
              </a:rPr>
              <a:t> </a:t>
            </a:r>
            <a:r>
              <a:rPr lang="en-US" sz="1870" b="1" dirty="0" err="1">
                <a:solidFill>
                  <a:srgbClr val="FFFFFF"/>
                </a:solidFill>
                <a:latin typeface="Poppins Bold"/>
                <a:ea typeface="Poppins Bold"/>
                <a:cs typeface="Poppins Bold"/>
                <a:sym typeface="Poppins Bold"/>
              </a:rPr>
              <a:t>pēc</a:t>
            </a:r>
            <a:r>
              <a:rPr lang="en-US" sz="1870" b="1" dirty="0">
                <a:solidFill>
                  <a:srgbClr val="FFFFFF"/>
                </a:solidFill>
                <a:latin typeface="Poppins Bold"/>
                <a:ea typeface="Poppins Bold"/>
                <a:cs typeface="Poppins Bold"/>
                <a:sym typeface="Poppins Bold"/>
              </a:rPr>
              <a:t> </a:t>
            </a:r>
            <a:r>
              <a:rPr lang="en-US" sz="1870" b="1" dirty="0" err="1">
                <a:solidFill>
                  <a:srgbClr val="FFFFFF"/>
                </a:solidFill>
                <a:latin typeface="Poppins Bold"/>
                <a:ea typeface="Poppins Bold"/>
                <a:cs typeface="Poppins Bold"/>
                <a:sym typeface="Poppins Bold"/>
              </a:rPr>
              <a:t>objekta</a:t>
            </a:r>
            <a:r>
              <a:rPr lang="en-US" sz="1870" b="1" dirty="0">
                <a:solidFill>
                  <a:srgbClr val="FFFFFF"/>
                </a:solidFill>
                <a:latin typeface="Poppins Bold"/>
                <a:ea typeface="Poppins Bold"/>
                <a:cs typeface="Poppins Bold"/>
                <a:sym typeface="Poppins Bold"/>
              </a:rPr>
              <a:t> </a:t>
            </a:r>
            <a:r>
              <a:rPr lang="en-US" sz="1870" b="1" dirty="0" err="1">
                <a:solidFill>
                  <a:srgbClr val="FFFFFF"/>
                </a:solidFill>
                <a:latin typeface="Poppins Bold"/>
                <a:ea typeface="Poppins Bold"/>
                <a:cs typeface="Poppins Bold"/>
                <a:sym typeface="Poppins Bold"/>
              </a:rPr>
              <a:t>identifikatora</a:t>
            </a:r>
            <a:r>
              <a:rPr lang="en-US" sz="1870" b="1" dirty="0">
                <a:solidFill>
                  <a:srgbClr val="FFFFFF"/>
                </a:solidFill>
                <a:latin typeface="Poppins Bold"/>
                <a:ea typeface="Poppins Bold"/>
                <a:cs typeface="Poppins Bold"/>
                <a:sym typeface="Poppins Bold"/>
              </a:rPr>
              <a:t> </a:t>
            </a:r>
            <a:r>
              <a:rPr lang="en-US" sz="1870" b="1" dirty="0" err="1">
                <a:solidFill>
                  <a:srgbClr val="FFFFFF"/>
                </a:solidFill>
                <a:latin typeface="Poppins Bold"/>
                <a:ea typeface="Poppins Bold"/>
                <a:cs typeface="Poppins Bold"/>
                <a:sym typeface="Poppins Bold"/>
              </a:rPr>
              <a:t>vai</a:t>
            </a:r>
            <a:r>
              <a:rPr lang="en-US" sz="1870" b="1" dirty="0">
                <a:solidFill>
                  <a:srgbClr val="FFFFFF"/>
                </a:solidFill>
                <a:latin typeface="Poppins Bold"/>
                <a:ea typeface="Poppins Bold"/>
                <a:cs typeface="Poppins Bold"/>
                <a:sym typeface="Poppins Bold"/>
              </a:rPr>
              <a:t> </a:t>
            </a:r>
            <a:r>
              <a:rPr lang="en-US" sz="1870" b="1" dirty="0" err="1">
                <a:solidFill>
                  <a:srgbClr val="FFFFFF"/>
                </a:solidFill>
                <a:latin typeface="Poppins Bold"/>
                <a:ea typeface="Poppins Bold"/>
                <a:cs typeface="Poppins Bold"/>
                <a:sym typeface="Poppins Bold"/>
              </a:rPr>
              <a:t>izmaiņu</a:t>
            </a:r>
            <a:r>
              <a:rPr lang="en-US" sz="1870" b="1" dirty="0">
                <a:solidFill>
                  <a:srgbClr val="FFFFFF"/>
                </a:solidFill>
                <a:latin typeface="Poppins Bold"/>
                <a:ea typeface="Poppins Bold"/>
                <a:cs typeface="Poppins Bold"/>
                <a:sym typeface="Poppins Bold"/>
              </a:rPr>
              <a:t> </a:t>
            </a:r>
            <a:r>
              <a:rPr lang="en-US" sz="1870" b="1" dirty="0" err="1">
                <a:solidFill>
                  <a:srgbClr val="FFFFFF"/>
                </a:solidFill>
                <a:latin typeface="Poppins Bold"/>
                <a:ea typeface="Poppins Bold"/>
                <a:cs typeface="Poppins Bold"/>
                <a:sym typeface="Poppins Bold"/>
              </a:rPr>
              <a:t>izgūšana</a:t>
            </a:r>
            <a:r>
              <a:rPr lang="en-US" sz="1870" b="1" dirty="0">
                <a:solidFill>
                  <a:srgbClr val="FFFFFF"/>
                </a:solidFill>
                <a:latin typeface="Poppins Bold"/>
                <a:ea typeface="Poppins Bold"/>
                <a:cs typeface="Poppins Bold"/>
                <a:sym typeface="Poppins Bold"/>
              </a:rPr>
              <a:t> </a:t>
            </a:r>
          </a:p>
          <a:p>
            <a:pPr algn="just">
              <a:lnSpc>
                <a:spcPts val="2618"/>
              </a:lnSpc>
            </a:pPr>
            <a:r>
              <a:rPr lang="en-US" sz="1870" dirty="0">
                <a:solidFill>
                  <a:srgbClr val="FFFFFF"/>
                </a:solidFill>
                <a:latin typeface="Poppins"/>
                <a:ea typeface="Poppins"/>
                <a:cs typeface="Poppins"/>
                <a:sym typeface="Poppins"/>
              </a:rPr>
              <a:t>Datus no DAGR var </a:t>
            </a:r>
            <a:r>
              <a:rPr lang="en-US" sz="1870" dirty="0" err="1">
                <a:solidFill>
                  <a:srgbClr val="FFFFFF"/>
                </a:solidFill>
                <a:latin typeface="Poppins"/>
                <a:ea typeface="Poppins"/>
                <a:cs typeface="Poppins"/>
                <a:sym typeface="Poppins"/>
              </a:rPr>
              <a:t>izgūt</a:t>
            </a:r>
            <a:r>
              <a:rPr lang="en-US" sz="1870" dirty="0">
                <a:solidFill>
                  <a:srgbClr val="FFFFFF"/>
                </a:solidFill>
                <a:latin typeface="Poppins"/>
                <a:ea typeface="Poppins"/>
                <a:cs typeface="Poppins"/>
                <a:sym typeface="Poppins"/>
              </a:rPr>
              <a:t> </a:t>
            </a:r>
            <a:r>
              <a:rPr lang="en-US" sz="1870" b="1" dirty="0" err="1">
                <a:solidFill>
                  <a:srgbClr val="FFFFFF"/>
                </a:solidFill>
                <a:latin typeface="Poppins Bold"/>
                <a:ea typeface="Poppins Bold"/>
                <a:cs typeface="Poppins Bold"/>
                <a:sym typeface="Poppins Bold"/>
              </a:rPr>
              <a:t>pēc</a:t>
            </a:r>
            <a:r>
              <a:rPr lang="en-US" sz="1870" b="1" dirty="0">
                <a:solidFill>
                  <a:srgbClr val="FFFFFF"/>
                </a:solidFill>
                <a:latin typeface="Poppins Bold"/>
                <a:ea typeface="Poppins Bold"/>
                <a:cs typeface="Poppins Bold"/>
                <a:sym typeface="Poppins Bold"/>
              </a:rPr>
              <a:t> </a:t>
            </a:r>
            <a:r>
              <a:rPr lang="en-US" sz="1870" b="1" dirty="0" err="1">
                <a:solidFill>
                  <a:srgbClr val="FFFFFF"/>
                </a:solidFill>
                <a:latin typeface="Poppins Bold"/>
                <a:ea typeface="Poppins Bold"/>
                <a:cs typeface="Poppins Bold"/>
                <a:sym typeface="Poppins Bold"/>
              </a:rPr>
              <a:t>objekta</a:t>
            </a:r>
            <a:r>
              <a:rPr lang="en-US" sz="1870" b="1" dirty="0">
                <a:solidFill>
                  <a:srgbClr val="FFFFFF"/>
                </a:solidFill>
                <a:latin typeface="Poppins Bold"/>
                <a:ea typeface="Poppins Bold"/>
                <a:cs typeface="Poppins Bold"/>
                <a:sym typeface="Poppins Bold"/>
              </a:rPr>
              <a:t> </a:t>
            </a:r>
            <a:r>
              <a:rPr lang="en-US" sz="1870" b="1" dirty="0" err="1">
                <a:solidFill>
                  <a:srgbClr val="FFFFFF"/>
                </a:solidFill>
                <a:latin typeface="Poppins Bold"/>
                <a:ea typeface="Poppins Bold"/>
                <a:cs typeface="Poppins Bold"/>
                <a:sym typeface="Poppins Bold"/>
              </a:rPr>
              <a:t>identifikatora</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piemēram</a:t>
            </a:r>
            <a:r>
              <a:rPr lang="en-US" sz="1870" dirty="0">
                <a:solidFill>
                  <a:srgbClr val="FFFFFF"/>
                </a:solidFill>
                <a:latin typeface="Poppins"/>
                <a:ea typeface="Poppins"/>
                <a:cs typeface="Poppins"/>
                <a:sym typeface="Poppins"/>
              </a:rPr>
              <a:t>, personas </a:t>
            </a:r>
            <a:r>
              <a:rPr lang="en-US" sz="1870" dirty="0" err="1">
                <a:solidFill>
                  <a:srgbClr val="FFFFFF"/>
                </a:solidFill>
                <a:latin typeface="Poppins"/>
                <a:ea typeface="Poppins"/>
                <a:cs typeface="Poppins"/>
                <a:sym typeface="Poppins"/>
              </a:rPr>
              <a:t>koda</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vai</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adreses</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koda</a:t>
            </a:r>
            <a:r>
              <a:rPr lang="en-US" sz="1870" dirty="0">
                <a:solidFill>
                  <a:srgbClr val="FFFFFF"/>
                </a:solidFill>
                <a:latin typeface="Poppins"/>
                <a:ea typeface="Poppins"/>
                <a:cs typeface="Poppins"/>
                <a:sym typeface="Poppins"/>
              </a:rPr>
              <a:t>. Datu </a:t>
            </a:r>
            <a:r>
              <a:rPr lang="en-US" sz="1870" dirty="0" err="1">
                <a:solidFill>
                  <a:srgbClr val="FFFFFF"/>
                </a:solidFill>
                <a:latin typeface="Poppins"/>
                <a:ea typeface="Poppins"/>
                <a:cs typeface="Poppins"/>
                <a:sym typeface="Poppins"/>
              </a:rPr>
              <a:t>izgūšanas</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pēc</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objekta</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identifikatora</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servisi</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veidoti</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kā</a:t>
            </a:r>
            <a:r>
              <a:rPr lang="en-US" sz="1870" dirty="0">
                <a:solidFill>
                  <a:srgbClr val="FFFFFF"/>
                </a:solidFill>
                <a:latin typeface="Poppins"/>
                <a:ea typeface="Poppins"/>
                <a:cs typeface="Poppins"/>
                <a:sym typeface="Poppins"/>
              </a:rPr>
              <a:t> GET RESTful </a:t>
            </a:r>
            <a:r>
              <a:rPr lang="en-US" sz="1870" dirty="0" err="1">
                <a:solidFill>
                  <a:srgbClr val="FFFFFF"/>
                </a:solidFill>
                <a:latin typeface="Poppins"/>
                <a:ea typeface="Poppins"/>
                <a:cs typeface="Poppins"/>
                <a:sym typeface="Poppins"/>
              </a:rPr>
              <a:t>tipa</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pakalpes</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ar</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adresi</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šādā</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formā</a:t>
            </a:r>
            <a:r>
              <a:rPr lang="en-US" sz="1870" dirty="0">
                <a:solidFill>
                  <a:srgbClr val="FFFFFF"/>
                </a:solidFill>
                <a:latin typeface="Poppins"/>
                <a:ea typeface="Poppins"/>
                <a:cs typeface="Poppins"/>
                <a:sym typeface="Poppins"/>
              </a:rPr>
              <a:t>:</a:t>
            </a:r>
          </a:p>
          <a:p>
            <a:pPr algn="just">
              <a:lnSpc>
                <a:spcPts val="2618"/>
              </a:lnSpc>
            </a:pPr>
            <a:endParaRPr lang="en-US" sz="1870" dirty="0">
              <a:solidFill>
                <a:srgbClr val="FFFFFF"/>
              </a:solidFill>
              <a:latin typeface="Poppins"/>
              <a:ea typeface="Poppins"/>
              <a:cs typeface="Poppins"/>
              <a:sym typeface="Poppins"/>
            </a:endParaRPr>
          </a:p>
          <a:p>
            <a:pPr algn="just">
              <a:lnSpc>
                <a:spcPts val="2618"/>
              </a:lnSpc>
            </a:pPr>
            <a:r>
              <a:rPr lang="en-US" sz="1870" dirty="0">
                <a:solidFill>
                  <a:srgbClr val="6AC66B"/>
                </a:solidFill>
                <a:latin typeface="Poppins"/>
                <a:cs typeface="Poppins"/>
                <a:sym typeface="Poppins"/>
              </a:rPr>
              <a:t> </a:t>
            </a:r>
            <a:r>
              <a:rPr lang="en-US" sz="1870" dirty="0">
                <a:solidFill>
                  <a:srgbClr val="6AC66B"/>
                </a:solidFill>
                <a:latin typeface="Poppins"/>
                <a:cs typeface="Poppins"/>
                <a:sym typeface="Poppins"/>
                <a:hlinkClick r:id="rId4" tooltip="https://test.dagr.gov.lv/%7bdatu_kopa%7d/%7bobjekta_identifikators%7d">
                  <a:extLst>
                    <a:ext uri="{A12FA001-AC4F-418D-AE19-62706E023703}">
                      <ahyp:hlinkClr xmlns:ahyp="http://schemas.microsoft.com/office/drawing/2018/hyperlinkcolor" val="tx"/>
                    </a:ext>
                  </a:extLst>
                </a:hlinkClick>
              </a:rPr>
              <a:t>https://test.dagr.gov.lv/{datu_kopa}/{objekta_identifikators}</a:t>
            </a:r>
            <a:r>
              <a:rPr lang="en-US" sz="1870" dirty="0">
                <a:solidFill>
                  <a:srgbClr val="6AC66B"/>
                </a:solidFill>
                <a:latin typeface="Poppins"/>
                <a:cs typeface="Poppins"/>
                <a:sym typeface="Poppins"/>
              </a:rPr>
              <a:t>    </a:t>
            </a:r>
          </a:p>
          <a:p>
            <a:pPr algn="just">
              <a:lnSpc>
                <a:spcPts val="2618"/>
              </a:lnSpc>
            </a:pPr>
            <a:endParaRPr lang="en-US" sz="1870" dirty="0">
              <a:solidFill>
                <a:srgbClr val="6AC66B"/>
              </a:solidFill>
              <a:latin typeface="Poppins"/>
              <a:ea typeface="Poppins"/>
              <a:cs typeface="Poppins"/>
              <a:sym typeface="Poppins"/>
            </a:endParaRPr>
          </a:p>
          <a:p>
            <a:pPr algn="just">
              <a:lnSpc>
                <a:spcPts val="2618"/>
              </a:lnSpc>
            </a:pPr>
            <a:r>
              <a:rPr lang="en-US" sz="1870" dirty="0" err="1">
                <a:solidFill>
                  <a:srgbClr val="FFFFFF"/>
                </a:solidFill>
                <a:latin typeface="Poppins"/>
                <a:ea typeface="Poppins"/>
                <a:cs typeface="Poppins"/>
                <a:sym typeface="Poppins"/>
              </a:rPr>
              <a:t>Pieprasījuma</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galvenē</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ir</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jānorāda</a:t>
            </a:r>
            <a:r>
              <a:rPr lang="en-US" sz="1870" dirty="0">
                <a:solidFill>
                  <a:srgbClr val="FFFFFF"/>
                </a:solidFill>
                <a:latin typeface="Poppins"/>
                <a:ea typeface="Poppins"/>
                <a:cs typeface="Poppins"/>
                <a:sym typeface="Poppins"/>
              </a:rPr>
              <a:t> VIRSIS </a:t>
            </a:r>
            <a:r>
              <a:rPr lang="en-US" sz="1870" dirty="0" err="1">
                <a:solidFill>
                  <a:srgbClr val="FFFFFF"/>
                </a:solidFill>
                <a:latin typeface="Poppins"/>
                <a:ea typeface="Poppins"/>
                <a:cs typeface="Poppins"/>
                <a:sym typeface="Poppins"/>
              </a:rPr>
              <a:t>atļaujas</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numurs</a:t>
            </a:r>
            <a:r>
              <a:rPr lang="en-US" sz="1870" dirty="0">
                <a:solidFill>
                  <a:srgbClr val="FFFFFF"/>
                </a:solidFill>
                <a:latin typeface="Poppins"/>
                <a:ea typeface="Poppins"/>
                <a:cs typeface="Poppins"/>
                <a:sym typeface="Poppins"/>
              </a:rPr>
              <a:t>.</a:t>
            </a:r>
          </a:p>
          <a:p>
            <a:pPr algn="just">
              <a:lnSpc>
                <a:spcPts val="2618"/>
              </a:lnSpc>
            </a:pPr>
            <a:endParaRPr lang="en-US" sz="1870" dirty="0">
              <a:solidFill>
                <a:srgbClr val="FFFFFF"/>
              </a:solidFill>
              <a:latin typeface="Poppins"/>
              <a:ea typeface="Poppins"/>
              <a:cs typeface="Poppins"/>
              <a:sym typeface="Poppins"/>
            </a:endParaRPr>
          </a:p>
          <a:p>
            <a:pPr algn="just">
              <a:lnSpc>
                <a:spcPts val="2618"/>
              </a:lnSpc>
            </a:pPr>
            <a:r>
              <a:rPr lang="en-US" sz="1870" b="1" dirty="0" err="1">
                <a:solidFill>
                  <a:srgbClr val="FFFFFF"/>
                </a:solidFill>
                <a:latin typeface="Poppins Bold"/>
                <a:ea typeface="Poppins Bold"/>
                <a:cs typeface="Poppins Bold"/>
                <a:sym typeface="Poppins Bold"/>
              </a:rPr>
              <a:t>Izmaiņu</a:t>
            </a:r>
            <a:r>
              <a:rPr lang="en-US" sz="1870" b="1" dirty="0">
                <a:solidFill>
                  <a:srgbClr val="FFFFFF"/>
                </a:solidFill>
                <a:latin typeface="Poppins Bold"/>
                <a:ea typeface="Poppins Bold"/>
                <a:cs typeface="Poppins Bold"/>
                <a:sym typeface="Poppins Bold"/>
              </a:rPr>
              <a:t> </a:t>
            </a:r>
            <a:r>
              <a:rPr lang="en-US" sz="1870" b="1" dirty="0" err="1">
                <a:solidFill>
                  <a:srgbClr val="FFFFFF"/>
                </a:solidFill>
                <a:latin typeface="Poppins Bold"/>
                <a:ea typeface="Poppins Bold"/>
                <a:cs typeface="Poppins Bold"/>
                <a:sym typeface="Poppins Bold"/>
              </a:rPr>
              <a:t>izgūšanas</a:t>
            </a:r>
            <a:r>
              <a:rPr lang="en-US" sz="1870" b="1" dirty="0">
                <a:solidFill>
                  <a:srgbClr val="FFFFFF"/>
                </a:solidFill>
                <a:latin typeface="Poppins Bold"/>
                <a:ea typeface="Poppins Bold"/>
                <a:cs typeface="Poppins Bold"/>
                <a:sym typeface="Poppins Bold"/>
              </a:rPr>
              <a:t> </a:t>
            </a:r>
            <a:r>
              <a:rPr lang="en-US" sz="1870" dirty="0" err="1">
                <a:solidFill>
                  <a:srgbClr val="FFFFFF"/>
                </a:solidFill>
                <a:latin typeface="Poppins"/>
                <a:ea typeface="Poppins"/>
                <a:cs typeface="Poppins"/>
                <a:sym typeface="Poppins"/>
              </a:rPr>
              <a:t>servisi</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veidoti</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kā</a:t>
            </a:r>
            <a:r>
              <a:rPr lang="en-US" sz="1870" dirty="0">
                <a:solidFill>
                  <a:srgbClr val="FFFFFF"/>
                </a:solidFill>
                <a:latin typeface="Poppins"/>
                <a:ea typeface="Poppins"/>
                <a:cs typeface="Poppins"/>
                <a:sym typeface="Poppins"/>
              </a:rPr>
              <a:t> GET RESTful </a:t>
            </a:r>
            <a:r>
              <a:rPr lang="en-US" sz="1870" dirty="0" err="1">
                <a:solidFill>
                  <a:srgbClr val="FFFFFF"/>
                </a:solidFill>
                <a:latin typeface="Poppins"/>
                <a:ea typeface="Poppins"/>
                <a:cs typeface="Poppins"/>
                <a:sym typeface="Poppins"/>
              </a:rPr>
              <a:t>tipa</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pakalpes</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ar</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adresi</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šādā</a:t>
            </a:r>
            <a:r>
              <a:rPr lang="en-US" sz="1870" dirty="0">
                <a:solidFill>
                  <a:srgbClr val="FFFFFF"/>
                </a:solidFill>
                <a:latin typeface="Poppins"/>
                <a:ea typeface="Poppins"/>
                <a:cs typeface="Poppins"/>
                <a:sym typeface="Poppins"/>
              </a:rPr>
              <a:t> </a:t>
            </a:r>
            <a:r>
              <a:rPr lang="en-US" sz="1870" dirty="0" err="1">
                <a:solidFill>
                  <a:srgbClr val="FFFFFF"/>
                </a:solidFill>
                <a:latin typeface="Poppins"/>
                <a:ea typeface="Poppins"/>
                <a:cs typeface="Poppins"/>
                <a:sym typeface="Poppins"/>
              </a:rPr>
              <a:t>formā</a:t>
            </a:r>
            <a:r>
              <a:rPr lang="en-US" sz="1870" dirty="0">
                <a:solidFill>
                  <a:srgbClr val="FFFFFF"/>
                </a:solidFill>
                <a:latin typeface="Poppins"/>
                <a:ea typeface="Poppins"/>
                <a:cs typeface="Poppins"/>
                <a:sym typeface="Poppins"/>
              </a:rPr>
              <a:t>:</a:t>
            </a:r>
          </a:p>
          <a:p>
            <a:pPr algn="just">
              <a:lnSpc>
                <a:spcPts val="2618"/>
              </a:lnSpc>
            </a:pPr>
            <a:endParaRPr lang="en-US" sz="1870" dirty="0">
              <a:solidFill>
                <a:srgbClr val="FFFFFF"/>
              </a:solidFill>
              <a:latin typeface="Poppins"/>
              <a:ea typeface="Poppins"/>
              <a:cs typeface="Poppins"/>
              <a:sym typeface="Poppins"/>
            </a:endParaRPr>
          </a:p>
          <a:p>
            <a:pPr algn="just">
              <a:lnSpc>
                <a:spcPts val="2618"/>
              </a:lnSpc>
            </a:pPr>
            <a:r>
              <a:rPr lang="en-US" sz="1870" dirty="0">
                <a:solidFill>
                  <a:srgbClr val="FFFFFF"/>
                </a:solidFill>
                <a:latin typeface="Poppins"/>
                <a:ea typeface="Poppins"/>
                <a:cs typeface="Poppins"/>
                <a:sym typeface="Poppins"/>
              </a:rPr>
              <a:t> </a:t>
            </a:r>
            <a:r>
              <a:rPr lang="en-US" sz="1870" dirty="0">
                <a:solidFill>
                  <a:srgbClr val="6AC66B"/>
                </a:solidFill>
                <a:latin typeface="Poppins"/>
                <a:ea typeface="Poppins"/>
                <a:cs typeface="Poppins"/>
                <a:sym typeface="Poppins"/>
              </a:rPr>
              <a:t>https://test.dagr.gov.lv/{datu_kopa}_changes </a:t>
            </a:r>
          </a:p>
          <a:p>
            <a:pPr algn="just">
              <a:lnSpc>
                <a:spcPts val="2618"/>
              </a:lnSpc>
            </a:pPr>
            <a:endParaRPr lang="en-US" sz="1870" dirty="0">
              <a:solidFill>
                <a:srgbClr val="6AC66B"/>
              </a:solidFill>
              <a:latin typeface="Poppins"/>
              <a:ea typeface="Poppins"/>
              <a:cs typeface="Poppins"/>
              <a:sym typeface="Poppins"/>
            </a:endParaRPr>
          </a:p>
          <a:p>
            <a:pPr algn="just">
              <a:lnSpc>
                <a:spcPts val="2618"/>
              </a:lnSpc>
            </a:pPr>
            <a:endParaRPr lang="en-US" sz="1870" dirty="0">
              <a:solidFill>
                <a:srgbClr val="6AC66B"/>
              </a:solidFill>
              <a:latin typeface="Poppins"/>
              <a:ea typeface="Poppins"/>
              <a:cs typeface="Poppins"/>
              <a:sym typeface="Poppins"/>
            </a:endParaRPr>
          </a:p>
        </p:txBody>
      </p:sp>
      <p:grpSp>
        <p:nvGrpSpPr>
          <p:cNvPr id="13" name="Group 13"/>
          <p:cNvGrpSpPr/>
          <p:nvPr/>
        </p:nvGrpSpPr>
        <p:grpSpPr>
          <a:xfrm>
            <a:off x="15858243" y="451124"/>
            <a:ext cx="603155" cy="60315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6047633" y="1277496"/>
            <a:ext cx="827529" cy="82752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6633"/>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40606" y="3236179"/>
            <a:ext cx="1072295" cy="10722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921F"/>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940606" y="4617827"/>
            <a:ext cx="1072295" cy="107229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921F"/>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940606" y="5994922"/>
            <a:ext cx="1072295" cy="10722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921F"/>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940606" y="7464739"/>
            <a:ext cx="1072295" cy="107229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921F"/>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8170642" y="3443657"/>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8170642" y="4849487"/>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a:off x="8170642" y="6233047"/>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8170642" y="7697951"/>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1028700" y="2735258"/>
            <a:ext cx="5601522" cy="6302697"/>
          </a:xfrm>
          <a:custGeom>
            <a:avLst/>
            <a:gdLst/>
            <a:ahLst/>
            <a:cxnLst/>
            <a:rect l="l" t="t" r="r" b="b"/>
            <a:pathLst>
              <a:path w="5601522" h="6302697">
                <a:moveTo>
                  <a:pt x="0" y="0"/>
                </a:moveTo>
                <a:lnTo>
                  <a:pt x="5601522" y="0"/>
                </a:lnTo>
                <a:lnTo>
                  <a:pt x="5601522" y="6302697"/>
                </a:lnTo>
                <a:lnTo>
                  <a:pt x="0" y="6302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TextBox 19"/>
          <p:cNvSpPr txBox="1"/>
          <p:nvPr/>
        </p:nvSpPr>
        <p:spPr>
          <a:xfrm>
            <a:off x="2334441" y="677394"/>
            <a:ext cx="14018147" cy="952500"/>
          </a:xfrm>
          <a:prstGeom prst="rect">
            <a:avLst/>
          </a:prstGeom>
        </p:spPr>
        <p:txBody>
          <a:bodyPr lIns="0" tIns="0" rIns="0" bIns="0" rtlCol="0" anchor="t">
            <a:spAutoFit/>
          </a:bodyPr>
          <a:lstStyle/>
          <a:p>
            <a:pPr algn="ctr">
              <a:lnSpc>
                <a:spcPts val="7075"/>
              </a:lnSpc>
            </a:pPr>
            <a:r>
              <a:rPr lang="en-US" sz="5896" b="1">
                <a:solidFill>
                  <a:srgbClr val="336633"/>
                </a:solidFill>
                <a:latin typeface="Poppins Ultra-Bold"/>
                <a:ea typeface="Poppins Ultra-Bold"/>
                <a:cs typeface="Poppins Ultra-Bold"/>
                <a:sym typeface="Poppins Ultra-Bold"/>
              </a:rPr>
              <a:t>Datu devēja integrācijas soļi</a:t>
            </a:r>
          </a:p>
        </p:txBody>
      </p:sp>
      <p:sp>
        <p:nvSpPr>
          <p:cNvPr id="20" name="TextBox 20"/>
          <p:cNvSpPr txBox="1"/>
          <p:nvPr/>
        </p:nvSpPr>
        <p:spPr>
          <a:xfrm>
            <a:off x="9294058" y="3264754"/>
            <a:ext cx="8563612" cy="428625"/>
          </a:xfrm>
          <a:prstGeom prst="rect">
            <a:avLst/>
          </a:prstGeom>
        </p:spPr>
        <p:txBody>
          <a:bodyPr lIns="0" tIns="0" rIns="0" bIns="0" rtlCol="0" anchor="t">
            <a:spAutoFit/>
          </a:bodyPr>
          <a:lstStyle/>
          <a:p>
            <a:pPr algn="l">
              <a:lnSpc>
                <a:spcPts val="3204"/>
              </a:lnSpc>
            </a:pPr>
            <a:r>
              <a:rPr lang="en-US" sz="2670" b="1">
                <a:solidFill>
                  <a:srgbClr val="336633"/>
                </a:solidFill>
                <a:latin typeface="Poppins Ultra-Bold"/>
                <a:ea typeface="Poppins Ultra-Bold"/>
                <a:cs typeface="Poppins Ultra-Bold"/>
                <a:sym typeface="Poppins Ultra-Bold"/>
              </a:rPr>
              <a:t>Pieteikšanās par datu devēju</a:t>
            </a:r>
          </a:p>
        </p:txBody>
      </p:sp>
      <p:sp>
        <p:nvSpPr>
          <p:cNvPr id="21" name="TextBox 21"/>
          <p:cNvSpPr txBox="1"/>
          <p:nvPr/>
        </p:nvSpPr>
        <p:spPr>
          <a:xfrm>
            <a:off x="9294058" y="4646259"/>
            <a:ext cx="7679819" cy="428625"/>
          </a:xfrm>
          <a:prstGeom prst="rect">
            <a:avLst/>
          </a:prstGeom>
        </p:spPr>
        <p:txBody>
          <a:bodyPr lIns="0" tIns="0" rIns="0" bIns="0" rtlCol="0" anchor="t">
            <a:spAutoFit/>
          </a:bodyPr>
          <a:lstStyle/>
          <a:p>
            <a:pPr algn="l">
              <a:lnSpc>
                <a:spcPts val="3204"/>
              </a:lnSpc>
            </a:pPr>
            <a:r>
              <a:rPr lang="en-US" sz="2670" b="1">
                <a:solidFill>
                  <a:srgbClr val="336633"/>
                </a:solidFill>
                <a:latin typeface="Poppins Ultra-Bold"/>
                <a:ea typeface="Poppins Ultra-Bold"/>
                <a:cs typeface="Poppins Ultra-Bold"/>
                <a:sym typeface="Poppins Ultra-Bold"/>
              </a:rPr>
              <a:t>Datu kopu definēšana</a:t>
            </a:r>
          </a:p>
        </p:txBody>
      </p:sp>
      <p:sp>
        <p:nvSpPr>
          <p:cNvPr id="22" name="TextBox 22"/>
          <p:cNvSpPr txBox="1"/>
          <p:nvPr/>
        </p:nvSpPr>
        <p:spPr>
          <a:xfrm>
            <a:off x="9294058" y="6024522"/>
            <a:ext cx="7201735" cy="428625"/>
          </a:xfrm>
          <a:prstGeom prst="rect">
            <a:avLst/>
          </a:prstGeom>
        </p:spPr>
        <p:txBody>
          <a:bodyPr lIns="0" tIns="0" rIns="0" bIns="0" rtlCol="0" anchor="t">
            <a:spAutoFit/>
          </a:bodyPr>
          <a:lstStyle/>
          <a:p>
            <a:pPr algn="l">
              <a:lnSpc>
                <a:spcPts val="3204"/>
              </a:lnSpc>
            </a:pPr>
            <a:r>
              <a:rPr lang="en-US" sz="2670" b="1">
                <a:solidFill>
                  <a:srgbClr val="336633"/>
                </a:solidFill>
                <a:latin typeface="Poppins Ultra-Bold"/>
                <a:ea typeface="Poppins Ultra-Bold"/>
                <a:cs typeface="Poppins Ultra-Bold"/>
                <a:sym typeface="Poppins Ultra-Bold"/>
              </a:rPr>
              <a:t>Datu devēja savienojuma reģistrācija</a:t>
            </a:r>
          </a:p>
        </p:txBody>
      </p:sp>
      <p:sp>
        <p:nvSpPr>
          <p:cNvPr id="23" name="TextBox 23"/>
          <p:cNvSpPr txBox="1"/>
          <p:nvPr/>
        </p:nvSpPr>
        <p:spPr>
          <a:xfrm>
            <a:off x="9294058" y="7465873"/>
            <a:ext cx="7915785" cy="428625"/>
          </a:xfrm>
          <a:prstGeom prst="rect">
            <a:avLst/>
          </a:prstGeom>
        </p:spPr>
        <p:txBody>
          <a:bodyPr lIns="0" tIns="0" rIns="0" bIns="0" rtlCol="0" anchor="t">
            <a:spAutoFit/>
          </a:bodyPr>
          <a:lstStyle/>
          <a:p>
            <a:pPr algn="l">
              <a:lnSpc>
                <a:spcPts val="3204"/>
              </a:lnSpc>
            </a:pPr>
            <a:r>
              <a:rPr lang="en-US" sz="2670" b="1">
                <a:solidFill>
                  <a:srgbClr val="336633"/>
                </a:solidFill>
                <a:latin typeface="Poppins Ultra-Bold"/>
                <a:ea typeface="Poppins Ultra-Bold"/>
                <a:cs typeface="Poppins Ultra-Bold"/>
                <a:sym typeface="Poppins Ultra-Bold"/>
              </a:rPr>
              <a:t>Savienotāja uzstādīšana</a:t>
            </a:r>
          </a:p>
        </p:txBody>
      </p:sp>
      <p:sp>
        <p:nvSpPr>
          <p:cNvPr id="24" name="TextBox 24"/>
          <p:cNvSpPr txBox="1"/>
          <p:nvPr/>
        </p:nvSpPr>
        <p:spPr>
          <a:xfrm>
            <a:off x="9294058" y="3699680"/>
            <a:ext cx="7915785" cy="262001"/>
          </a:xfrm>
          <a:prstGeom prst="rect">
            <a:avLst/>
          </a:prstGeom>
        </p:spPr>
        <p:txBody>
          <a:bodyPr lIns="0" tIns="0" rIns="0" bIns="0" rtlCol="0" anchor="t">
            <a:spAutoFit/>
          </a:bodyPr>
          <a:lstStyle/>
          <a:p>
            <a:pPr algn="l">
              <a:lnSpc>
                <a:spcPts val="2065"/>
              </a:lnSpc>
              <a:spcBef>
                <a:spcPct val="0"/>
              </a:spcBef>
            </a:pPr>
            <a:r>
              <a:rPr lang="en-US" sz="1475" b="1">
                <a:solidFill>
                  <a:srgbClr val="000000"/>
                </a:solidFill>
                <a:latin typeface="Poppins Medium"/>
                <a:ea typeface="Poppins Medium"/>
                <a:cs typeface="Poppins Medium"/>
                <a:sym typeface="Poppins Medium"/>
              </a:rPr>
              <a:t>Reģistrēties kā datu devējam DAGR sistēmā.</a:t>
            </a:r>
          </a:p>
        </p:txBody>
      </p:sp>
      <p:sp>
        <p:nvSpPr>
          <p:cNvPr id="25" name="TextBox 25"/>
          <p:cNvSpPr txBox="1"/>
          <p:nvPr/>
        </p:nvSpPr>
        <p:spPr>
          <a:xfrm>
            <a:off x="9294058" y="5081327"/>
            <a:ext cx="7915785" cy="262001"/>
          </a:xfrm>
          <a:prstGeom prst="rect">
            <a:avLst/>
          </a:prstGeom>
        </p:spPr>
        <p:txBody>
          <a:bodyPr lIns="0" tIns="0" rIns="0" bIns="0" rtlCol="0" anchor="t">
            <a:spAutoFit/>
          </a:bodyPr>
          <a:lstStyle/>
          <a:p>
            <a:pPr algn="l">
              <a:lnSpc>
                <a:spcPts val="2065"/>
              </a:lnSpc>
              <a:spcBef>
                <a:spcPct val="0"/>
              </a:spcBef>
            </a:pPr>
            <a:r>
              <a:rPr lang="en-US" sz="1475" b="1">
                <a:solidFill>
                  <a:srgbClr val="000000"/>
                </a:solidFill>
                <a:latin typeface="Poppins Medium"/>
                <a:ea typeface="Poppins Medium"/>
                <a:cs typeface="Poppins Medium"/>
                <a:sym typeface="Poppins Medium"/>
              </a:rPr>
              <a:t> Definēt un reģistrēt izplatāmās datu kopas.</a:t>
            </a:r>
          </a:p>
        </p:txBody>
      </p:sp>
      <p:sp>
        <p:nvSpPr>
          <p:cNvPr id="26" name="TextBox 26"/>
          <p:cNvSpPr txBox="1"/>
          <p:nvPr/>
        </p:nvSpPr>
        <p:spPr>
          <a:xfrm>
            <a:off x="9294058" y="6539003"/>
            <a:ext cx="7915785" cy="262001"/>
          </a:xfrm>
          <a:prstGeom prst="rect">
            <a:avLst/>
          </a:prstGeom>
        </p:spPr>
        <p:txBody>
          <a:bodyPr lIns="0" tIns="0" rIns="0" bIns="0" rtlCol="0" anchor="t">
            <a:spAutoFit/>
          </a:bodyPr>
          <a:lstStyle/>
          <a:p>
            <a:pPr algn="l">
              <a:lnSpc>
                <a:spcPts val="2065"/>
              </a:lnSpc>
              <a:spcBef>
                <a:spcPct val="0"/>
              </a:spcBef>
            </a:pPr>
            <a:r>
              <a:rPr lang="en-US" sz="1475" b="1">
                <a:solidFill>
                  <a:srgbClr val="000000"/>
                </a:solidFill>
                <a:latin typeface="Poppins Medium"/>
                <a:ea typeface="Poppins Medium"/>
                <a:cs typeface="Poppins Medium"/>
                <a:sym typeface="Poppins Medium"/>
              </a:rPr>
              <a:t>Reģistrēt savienojumu pašapkalpošanās portālā.</a:t>
            </a:r>
          </a:p>
        </p:txBody>
      </p:sp>
      <p:sp>
        <p:nvSpPr>
          <p:cNvPr id="27" name="TextBox 27"/>
          <p:cNvSpPr txBox="1"/>
          <p:nvPr/>
        </p:nvSpPr>
        <p:spPr>
          <a:xfrm>
            <a:off x="9294058" y="7928240"/>
            <a:ext cx="7915785" cy="262001"/>
          </a:xfrm>
          <a:prstGeom prst="rect">
            <a:avLst/>
          </a:prstGeom>
        </p:spPr>
        <p:txBody>
          <a:bodyPr lIns="0" tIns="0" rIns="0" bIns="0" rtlCol="0" anchor="t">
            <a:spAutoFit/>
          </a:bodyPr>
          <a:lstStyle/>
          <a:p>
            <a:pPr algn="l">
              <a:lnSpc>
                <a:spcPts val="2065"/>
              </a:lnSpc>
              <a:spcBef>
                <a:spcPct val="0"/>
              </a:spcBef>
            </a:pPr>
            <a:r>
              <a:rPr lang="en-US" sz="1475" b="1">
                <a:solidFill>
                  <a:srgbClr val="000000"/>
                </a:solidFill>
                <a:latin typeface="Poppins Medium"/>
                <a:ea typeface="Poppins Medium"/>
                <a:cs typeface="Poppins Medium"/>
                <a:sym typeface="Poppins Medium"/>
              </a:rPr>
              <a:t>Lejupielādēt, konfigurēt un uzstādīt savienotāju savā vai DAGR infrastruktūrā.</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28700"/>
            <a:ext cx="15350807" cy="1076325"/>
          </a:xfrm>
          <a:prstGeom prst="rect">
            <a:avLst/>
          </a:prstGeom>
        </p:spPr>
        <p:txBody>
          <a:bodyPr lIns="0" tIns="0" rIns="0" bIns="0" rtlCol="0" anchor="t">
            <a:spAutoFit/>
          </a:bodyPr>
          <a:lstStyle/>
          <a:p>
            <a:pPr algn="ctr">
              <a:lnSpc>
                <a:spcPts val="8022"/>
              </a:lnSpc>
            </a:pPr>
            <a:r>
              <a:rPr lang="en-US" sz="6685" b="1">
                <a:solidFill>
                  <a:srgbClr val="21921F"/>
                </a:solidFill>
                <a:latin typeface="Poppins Ultra-Bold"/>
                <a:ea typeface="Poppins Ultra-Bold"/>
                <a:cs typeface="Poppins Ultra-Bold"/>
                <a:sym typeface="Poppins Ultra-Bold"/>
              </a:rPr>
              <a:t>Pieteikšanās par datu devēju</a:t>
            </a:r>
          </a:p>
        </p:txBody>
      </p:sp>
      <p:grpSp>
        <p:nvGrpSpPr>
          <p:cNvPr id="3" name="Group 3"/>
          <p:cNvGrpSpPr/>
          <p:nvPr/>
        </p:nvGrpSpPr>
        <p:grpSpPr>
          <a:xfrm>
            <a:off x="-1321348" y="3055198"/>
            <a:ext cx="20930696" cy="8662536"/>
            <a:chOff x="0" y="0"/>
            <a:chExt cx="5512611" cy="2281491"/>
          </a:xfrm>
        </p:grpSpPr>
        <p:sp>
          <p:nvSpPr>
            <p:cNvPr id="4" name="Freeform 4"/>
            <p:cNvSpPr/>
            <p:nvPr/>
          </p:nvSpPr>
          <p:spPr>
            <a:xfrm>
              <a:off x="0" y="0"/>
              <a:ext cx="5512611" cy="2281491"/>
            </a:xfrm>
            <a:custGeom>
              <a:avLst/>
              <a:gdLst/>
              <a:ahLst/>
              <a:cxnLst/>
              <a:rect l="l" t="t" r="r" b="b"/>
              <a:pathLst>
                <a:path w="5512611" h="2281491">
                  <a:moveTo>
                    <a:pt x="0" y="0"/>
                  </a:moveTo>
                  <a:lnTo>
                    <a:pt x="5512611" y="0"/>
                  </a:lnTo>
                  <a:lnTo>
                    <a:pt x="5512611" y="2281491"/>
                  </a:lnTo>
                  <a:lnTo>
                    <a:pt x="0" y="2281491"/>
                  </a:lnTo>
                  <a:close/>
                </a:path>
              </a:pathLst>
            </a:custGeom>
            <a:solidFill>
              <a:srgbClr val="336633"/>
            </a:solidFill>
          </p:spPr>
          <p:txBody>
            <a:bodyPr/>
            <a:lstStyle/>
            <a:p>
              <a:endParaRPr lang="en-US"/>
            </a:p>
          </p:txBody>
        </p:sp>
        <p:sp>
          <p:nvSpPr>
            <p:cNvPr id="5" name="TextBox 5"/>
            <p:cNvSpPr txBox="1"/>
            <p:nvPr/>
          </p:nvSpPr>
          <p:spPr>
            <a:xfrm>
              <a:off x="0" y="-38100"/>
              <a:ext cx="5512611" cy="231959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2466811"/>
            <a:ext cx="16230600" cy="6828508"/>
            <a:chOff x="0" y="0"/>
            <a:chExt cx="4274726" cy="1798455"/>
          </a:xfrm>
        </p:grpSpPr>
        <p:sp>
          <p:nvSpPr>
            <p:cNvPr id="7" name="Freeform 7"/>
            <p:cNvSpPr/>
            <p:nvPr/>
          </p:nvSpPr>
          <p:spPr>
            <a:xfrm>
              <a:off x="0" y="0"/>
              <a:ext cx="4274726" cy="1798455"/>
            </a:xfrm>
            <a:custGeom>
              <a:avLst/>
              <a:gdLst/>
              <a:ahLst/>
              <a:cxnLst/>
              <a:rect l="l" t="t" r="r" b="b"/>
              <a:pathLst>
                <a:path w="4274726" h="1798455">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000000">
                <a:alpha val="0"/>
              </a:srgbClr>
            </a:solidFill>
            <a:ln w="247650" cap="rnd">
              <a:solidFill>
                <a:srgbClr val="FFFFFF"/>
              </a:solidFill>
              <a:prstDash val="solid"/>
              <a:round/>
            </a:ln>
          </p:spPr>
          <p:txBody>
            <a:bodyPr/>
            <a:lstStyle/>
            <a:p>
              <a:endParaRPr lang="en-US"/>
            </a:p>
          </p:txBody>
        </p:sp>
        <p:sp>
          <p:nvSpPr>
            <p:cNvPr id="8" name="TextBox 8"/>
            <p:cNvSpPr txBox="1"/>
            <p:nvPr/>
          </p:nvSpPr>
          <p:spPr>
            <a:xfrm>
              <a:off x="0" y="-38100"/>
              <a:ext cx="4274726" cy="183655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925298" y="3228688"/>
            <a:ext cx="2974729" cy="2974729"/>
          </a:xfrm>
          <a:custGeom>
            <a:avLst/>
            <a:gdLst/>
            <a:ahLst/>
            <a:cxnLst/>
            <a:rect l="l" t="t" r="r" b="b"/>
            <a:pathLst>
              <a:path w="2974729" h="2974729">
                <a:moveTo>
                  <a:pt x="0" y="0"/>
                </a:moveTo>
                <a:lnTo>
                  <a:pt x="2974729" y="0"/>
                </a:lnTo>
                <a:lnTo>
                  <a:pt x="2974729" y="2974728"/>
                </a:lnTo>
                <a:lnTo>
                  <a:pt x="0" y="2974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2222787" y="3501313"/>
            <a:ext cx="2379751" cy="237975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3863443" y="5832376"/>
            <a:ext cx="2974729" cy="2974729"/>
          </a:xfrm>
          <a:custGeom>
            <a:avLst/>
            <a:gdLst/>
            <a:ahLst/>
            <a:cxnLst/>
            <a:rect l="l" t="t" r="r" b="b"/>
            <a:pathLst>
              <a:path w="2974729" h="2974729">
                <a:moveTo>
                  <a:pt x="0" y="0"/>
                </a:moveTo>
                <a:lnTo>
                  <a:pt x="2974729" y="0"/>
                </a:lnTo>
                <a:lnTo>
                  <a:pt x="2974729" y="2974729"/>
                </a:lnTo>
                <a:lnTo>
                  <a:pt x="0" y="2974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4" name="Group 14"/>
          <p:cNvGrpSpPr/>
          <p:nvPr/>
        </p:nvGrpSpPr>
        <p:grpSpPr>
          <a:xfrm>
            <a:off x="14160932" y="6105002"/>
            <a:ext cx="2379751" cy="237975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2803754" y="3905157"/>
            <a:ext cx="1217817" cy="1621791"/>
          </a:xfrm>
          <a:custGeom>
            <a:avLst/>
            <a:gdLst/>
            <a:ahLst/>
            <a:cxnLst/>
            <a:rect l="l" t="t" r="r" b="b"/>
            <a:pathLst>
              <a:path w="1217817" h="1621791">
                <a:moveTo>
                  <a:pt x="0" y="0"/>
                </a:moveTo>
                <a:lnTo>
                  <a:pt x="1217817" y="0"/>
                </a:lnTo>
                <a:lnTo>
                  <a:pt x="1217817" y="1621790"/>
                </a:lnTo>
                <a:lnTo>
                  <a:pt x="0" y="1621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4764087" y="6572759"/>
            <a:ext cx="1173441" cy="1493964"/>
          </a:xfrm>
          <a:custGeom>
            <a:avLst/>
            <a:gdLst/>
            <a:ahLst/>
            <a:cxnLst/>
            <a:rect l="l" t="t" r="r" b="b"/>
            <a:pathLst>
              <a:path w="1173441" h="1493964">
                <a:moveTo>
                  <a:pt x="0" y="0"/>
                </a:moveTo>
                <a:lnTo>
                  <a:pt x="1173441" y="0"/>
                </a:lnTo>
                <a:lnTo>
                  <a:pt x="1173441" y="1493964"/>
                </a:lnTo>
                <a:lnTo>
                  <a:pt x="0" y="14939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9" name="Group 19"/>
          <p:cNvGrpSpPr/>
          <p:nvPr/>
        </p:nvGrpSpPr>
        <p:grpSpPr>
          <a:xfrm>
            <a:off x="16744950" y="-981075"/>
            <a:ext cx="2864398" cy="286439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4779087" y="3255365"/>
            <a:ext cx="9205297" cy="4616648"/>
          </a:xfrm>
          <a:prstGeom prst="rect">
            <a:avLst/>
          </a:prstGeom>
        </p:spPr>
        <p:txBody>
          <a:bodyPr lIns="0" tIns="0" rIns="0" bIns="0" rtlCol="0" anchor="t">
            <a:spAutoFit/>
          </a:bodyPr>
          <a:lstStyle/>
          <a:p>
            <a:pPr algn="just"/>
            <a:r>
              <a:rPr lang="lv-LV" sz="2000" b="1" dirty="0">
                <a:solidFill>
                  <a:schemeClr val="bg1"/>
                </a:solidFill>
                <a:latin typeface="Poppins Medium" panose="00000600000000000000" pitchFamily="2" charset="0"/>
                <a:cs typeface="Poppins Medium" panose="00000600000000000000" pitchFamily="2" charset="0"/>
              </a:rPr>
              <a:t>Lai kļūtu par datu devēju</a:t>
            </a:r>
            <a:r>
              <a:rPr lang="lv-LV" sz="2000" dirty="0">
                <a:solidFill>
                  <a:schemeClr val="bg1"/>
                </a:solidFill>
                <a:latin typeface="Poppins Medium" panose="00000600000000000000" pitchFamily="2" charset="0"/>
                <a:cs typeface="Poppins Medium" panose="00000600000000000000" pitchFamily="2" charset="0"/>
              </a:rPr>
              <a:t>, sākotnēji ir jāpiesakās DAGR pārzinim, nosūtot uz VDAA aizpildītu pieteikuma veidlapu, izmantojot oficiālo elektronisko adresi. Pieteikumā jāatzīmē loma “Datu devējs”, kā arī jānorāda iestādes </a:t>
            </a:r>
            <a:r>
              <a:rPr lang="lv-LV" sz="2000" dirty="0" err="1">
                <a:solidFill>
                  <a:schemeClr val="bg1"/>
                </a:solidFill>
                <a:latin typeface="Poppins Medium" panose="00000600000000000000" pitchFamily="2" charset="0"/>
                <a:cs typeface="Poppins Medium" panose="00000600000000000000" pitchFamily="2" charset="0"/>
              </a:rPr>
              <a:t>paraksttiesīgā</a:t>
            </a:r>
            <a:r>
              <a:rPr lang="lv-LV" sz="2000" dirty="0">
                <a:solidFill>
                  <a:schemeClr val="bg1"/>
                </a:solidFill>
                <a:latin typeface="Poppins Medium" panose="00000600000000000000" pitchFamily="2" charset="0"/>
                <a:cs typeface="Poppins Medium" panose="00000600000000000000" pitchFamily="2" charset="0"/>
              </a:rPr>
              <a:t> persona.</a:t>
            </a:r>
            <a:endParaRPr lang="en-US" sz="2000" dirty="0">
              <a:solidFill>
                <a:schemeClr val="bg1"/>
              </a:solidFill>
              <a:latin typeface="Poppins Medium" panose="00000600000000000000" pitchFamily="2" charset="0"/>
              <a:cs typeface="Poppins Medium" panose="00000600000000000000" pitchFamily="2" charset="0"/>
            </a:endParaRPr>
          </a:p>
          <a:p>
            <a:pPr algn="just"/>
            <a:endParaRPr lang="lv-LV" sz="2000" dirty="0">
              <a:solidFill>
                <a:schemeClr val="bg1"/>
              </a:solidFill>
              <a:latin typeface="Poppins Medium" panose="00000600000000000000" pitchFamily="2" charset="0"/>
              <a:cs typeface="Poppins Medium" panose="00000600000000000000" pitchFamily="2" charset="0"/>
            </a:endParaRPr>
          </a:p>
          <a:p>
            <a:pPr algn="just"/>
            <a:r>
              <a:rPr lang="lv-LV" sz="2000" dirty="0">
                <a:solidFill>
                  <a:schemeClr val="bg1"/>
                </a:solidFill>
                <a:latin typeface="Poppins Medium" panose="00000600000000000000" pitchFamily="2" charset="0"/>
                <a:cs typeface="Poppins Medium" panose="00000600000000000000" pitchFamily="2" charset="0"/>
              </a:rPr>
              <a:t>Pēc pieteikuma saņemšanas DAGR administrators apstrādā iesniegtos datus, reģistrējot iestādi un tās norādīto kontaktpersonu DAGR sistēmā.</a:t>
            </a:r>
          </a:p>
          <a:p>
            <a:pPr algn="just"/>
            <a:r>
              <a:rPr lang="lv-LV" sz="2000" dirty="0">
                <a:solidFill>
                  <a:schemeClr val="bg1"/>
                </a:solidFill>
                <a:latin typeface="Poppins Medium" panose="00000600000000000000" pitchFamily="2" charset="0"/>
                <a:cs typeface="Poppins Medium" panose="00000600000000000000" pitchFamily="2" charset="0"/>
              </a:rPr>
              <a:t>Kad reģistrācija ir pabeigta, VDAA informē kontaktpersonu par piekļuves nodrošināšanu. </a:t>
            </a:r>
            <a:r>
              <a:rPr lang="lv-LV" sz="2000" dirty="0" err="1">
                <a:solidFill>
                  <a:schemeClr val="bg1"/>
                </a:solidFill>
                <a:latin typeface="Poppins Medium" panose="00000600000000000000" pitchFamily="2" charset="0"/>
                <a:cs typeface="Poppins Medium" panose="00000600000000000000" pitchFamily="2" charset="0"/>
              </a:rPr>
              <a:t>Paraksttiesīgā</a:t>
            </a:r>
            <a:r>
              <a:rPr lang="lv-LV" sz="2000" dirty="0">
                <a:solidFill>
                  <a:schemeClr val="bg1"/>
                </a:solidFill>
                <a:latin typeface="Poppins Medium" panose="00000600000000000000" pitchFamily="2" charset="0"/>
                <a:cs typeface="Poppins Medium" panose="00000600000000000000" pitchFamily="2" charset="0"/>
              </a:rPr>
              <a:t> persona var autentificēties DAGR pašapkalpošanās portālā, izmantojot </a:t>
            </a:r>
            <a:r>
              <a:rPr lang="lv-LV" sz="2000" dirty="0" err="1">
                <a:solidFill>
                  <a:schemeClr val="bg1"/>
                </a:solidFill>
                <a:latin typeface="Poppins Medium" panose="00000600000000000000" pitchFamily="2" charset="0"/>
                <a:cs typeface="Poppins Medium" panose="00000600000000000000" pitchFamily="2" charset="0"/>
              </a:rPr>
              <a:t>eID</a:t>
            </a:r>
            <a:r>
              <a:rPr lang="lv-LV" sz="2000" dirty="0">
                <a:solidFill>
                  <a:schemeClr val="bg1"/>
                </a:solidFill>
                <a:latin typeface="Poppins Medium" panose="00000600000000000000" pitchFamily="2" charset="0"/>
                <a:cs typeface="Poppins Medium" panose="00000600000000000000" pitchFamily="2" charset="0"/>
              </a:rPr>
              <a:t>, </a:t>
            </a:r>
            <a:r>
              <a:rPr lang="lv-LV" sz="2000" dirty="0" err="1">
                <a:solidFill>
                  <a:schemeClr val="bg1"/>
                </a:solidFill>
                <a:latin typeface="Poppins Medium" panose="00000600000000000000" pitchFamily="2" charset="0"/>
                <a:cs typeface="Poppins Medium" panose="00000600000000000000" pitchFamily="2" charset="0"/>
              </a:rPr>
              <a:t>eParakstu</a:t>
            </a:r>
            <a:r>
              <a:rPr lang="lv-LV" sz="2000" dirty="0">
                <a:solidFill>
                  <a:schemeClr val="bg1"/>
                </a:solidFill>
                <a:latin typeface="Poppins Medium" panose="00000600000000000000" pitchFamily="2" charset="0"/>
                <a:cs typeface="Poppins Medium" panose="00000600000000000000" pitchFamily="2" charset="0"/>
              </a:rPr>
              <a:t> vai </a:t>
            </a:r>
            <a:r>
              <a:rPr lang="lv-LV" sz="2000" dirty="0" err="1">
                <a:solidFill>
                  <a:schemeClr val="bg1"/>
                </a:solidFill>
                <a:latin typeface="Poppins Medium" panose="00000600000000000000" pitchFamily="2" charset="0"/>
                <a:cs typeface="Poppins Medium" panose="00000600000000000000" pitchFamily="2" charset="0"/>
              </a:rPr>
              <a:t>eParaksts</a:t>
            </a:r>
            <a:r>
              <a:rPr lang="lv-LV" sz="2000" dirty="0">
                <a:solidFill>
                  <a:schemeClr val="bg1"/>
                </a:solidFill>
                <a:latin typeface="Poppins Medium" panose="00000600000000000000" pitchFamily="2" charset="0"/>
                <a:cs typeface="Poppins Medium" panose="00000600000000000000" pitchFamily="2" charset="0"/>
              </a:rPr>
              <a:t> </a:t>
            </a:r>
            <a:r>
              <a:rPr lang="lv-LV" sz="2000" dirty="0" err="1">
                <a:solidFill>
                  <a:schemeClr val="bg1"/>
                </a:solidFill>
                <a:latin typeface="Poppins Medium" panose="00000600000000000000" pitchFamily="2" charset="0"/>
                <a:cs typeface="Poppins Medium" panose="00000600000000000000" pitchFamily="2" charset="0"/>
              </a:rPr>
              <a:t>mobile</a:t>
            </a:r>
            <a:r>
              <a:rPr lang="lv-LV" sz="2000" dirty="0">
                <a:solidFill>
                  <a:schemeClr val="bg1"/>
                </a:solidFill>
                <a:latin typeface="Poppins Medium" panose="00000600000000000000" pitchFamily="2" charset="0"/>
                <a:cs typeface="Poppins Medium" panose="00000600000000000000" pitchFamily="2" charset="0"/>
              </a:rPr>
              <a:t>. Pēc tam tā var:</a:t>
            </a:r>
            <a:endParaRPr lang="en-US" sz="2000" dirty="0">
              <a:solidFill>
                <a:schemeClr val="bg1"/>
              </a:solidFill>
              <a:latin typeface="Poppins Medium" panose="00000600000000000000" pitchFamily="2" charset="0"/>
              <a:cs typeface="Poppins Medium" panose="00000600000000000000" pitchFamily="2" charset="0"/>
            </a:endParaRPr>
          </a:p>
          <a:p>
            <a:pPr algn="just"/>
            <a:endParaRPr lang="lv-LV" sz="2000" dirty="0">
              <a:solidFill>
                <a:schemeClr val="bg1"/>
              </a:solidFill>
              <a:latin typeface="Poppins Medium" panose="00000600000000000000" pitchFamily="2" charset="0"/>
              <a:cs typeface="Poppins Medium" panose="00000600000000000000" pitchFamily="2" charset="0"/>
            </a:endParaRPr>
          </a:p>
          <a:p>
            <a:pPr marL="800100" lvl="1" indent="-342900" algn="just">
              <a:buFont typeface="Arial" panose="020B0604020202020204" pitchFamily="34" charset="0"/>
              <a:buChar char="•"/>
            </a:pPr>
            <a:r>
              <a:rPr lang="lv-LV" sz="2000" dirty="0">
                <a:solidFill>
                  <a:schemeClr val="bg1"/>
                </a:solidFill>
                <a:latin typeface="Poppins Medium" panose="00000600000000000000" pitchFamily="2" charset="0"/>
                <a:cs typeface="Poppins Medium" panose="00000600000000000000" pitchFamily="2" charset="0"/>
              </a:rPr>
              <a:t>pievienot citas tehniskās kontaktpersonas iestādē (ja nepieciešams);</a:t>
            </a:r>
          </a:p>
          <a:p>
            <a:pPr marL="800100" lvl="1" indent="-342900" algn="just">
              <a:buFont typeface="Arial" panose="020B0604020202020204" pitchFamily="34" charset="0"/>
              <a:buChar char="•"/>
            </a:pPr>
            <a:r>
              <a:rPr lang="en-US" sz="2000" dirty="0" err="1">
                <a:solidFill>
                  <a:schemeClr val="bg1"/>
                </a:solidFill>
                <a:latin typeface="Poppins Medium" panose="00000600000000000000" pitchFamily="2" charset="0"/>
                <a:cs typeface="Poppins Medium" panose="00000600000000000000" pitchFamily="2" charset="0"/>
              </a:rPr>
              <a:t>Reģistrēt</a:t>
            </a:r>
            <a:r>
              <a:rPr lang="en-US" sz="2000" dirty="0">
                <a:solidFill>
                  <a:schemeClr val="bg1"/>
                </a:solidFill>
                <a:latin typeface="Poppins Medium" panose="00000600000000000000" pitchFamily="2" charset="0"/>
                <a:cs typeface="Poppins Medium" panose="00000600000000000000" pitchFamily="2" charset="0"/>
              </a:rPr>
              <a:t> </a:t>
            </a:r>
            <a:r>
              <a:rPr lang="lv-LV" sz="2000" dirty="0">
                <a:solidFill>
                  <a:schemeClr val="bg1"/>
                </a:solidFill>
                <a:latin typeface="Poppins Medium" panose="00000600000000000000" pitchFamily="2" charset="0"/>
                <a:cs typeface="Poppins Medium" panose="00000600000000000000" pitchFamily="2" charset="0"/>
              </a:rPr>
              <a:t>datu </a:t>
            </a:r>
            <a:r>
              <a:rPr lang="en-US" sz="2000" dirty="0" err="1">
                <a:solidFill>
                  <a:schemeClr val="bg1"/>
                </a:solidFill>
                <a:latin typeface="Poppins Medium" panose="00000600000000000000" pitchFamily="2" charset="0"/>
                <a:cs typeface="Poppins Medium" panose="00000600000000000000" pitchFamily="2" charset="0"/>
              </a:rPr>
              <a:t>kopas</a:t>
            </a:r>
            <a:r>
              <a:rPr lang="en-US" sz="2000" dirty="0">
                <a:solidFill>
                  <a:schemeClr val="bg1"/>
                </a:solidFill>
                <a:latin typeface="Poppins Medium" panose="00000600000000000000" pitchFamily="2" charset="0"/>
                <a:cs typeface="Poppins Medium" panose="00000600000000000000" pitchFamily="2" charset="0"/>
              </a:rPr>
              <a:t> DAGR </a:t>
            </a:r>
            <a:r>
              <a:rPr lang="en-US" sz="2000" dirty="0" err="1">
                <a:solidFill>
                  <a:schemeClr val="bg1"/>
                </a:solidFill>
                <a:latin typeface="Poppins Medium" panose="00000600000000000000" pitchFamily="2" charset="0"/>
                <a:cs typeface="Poppins Medium" panose="00000600000000000000" pitchFamily="2" charset="0"/>
              </a:rPr>
              <a:t>priekšlikumu</a:t>
            </a:r>
            <a:r>
              <a:rPr lang="en-US" sz="2000" dirty="0">
                <a:solidFill>
                  <a:schemeClr val="bg1"/>
                </a:solidFill>
                <a:latin typeface="Poppins Medium" panose="00000600000000000000" pitchFamily="2" charset="0"/>
                <a:cs typeface="Poppins Medium" panose="00000600000000000000" pitchFamily="2" charset="0"/>
              </a:rPr>
              <a:t> </a:t>
            </a:r>
            <a:r>
              <a:rPr lang="en-US" sz="2000" dirty="0" err="1">
                <a:solidFill>
                  <a:schemeClr val="bg1"/>
                </a:solidFill>
                <a:latin typeface="Poppins Medium" panose="00000600000000000000" pitchFamily="2" charset="0"/>
                <a:cs typeface="Poppins Medium" panose="00000600000000000000" pitchFamily="2" charset="0"/>
              </a:rPr>
              <a:t>vidē</a:t>
            </a:r>
            <a:r>
              <a:rPr lang="lv-LV" sz="2000" dirty="0">
                <a:solidFill>
                  <a:schemeClr val="bg1"/>
                </a:solidFill>
                <a:latin typeface="Poppins Medium" panose="00000600000000000000" pitchFamily="2" charset="0"/>
                <a:cs typeface="Poppins Medium" panose="00000600000000000000" pitchFamily="2" charset="0"/>
              </a:rPr>
              <a:t>.</a:t>
            </a:r>
          </a:p>
        </p:txBody>
      </p:sp>
      <p:grpSp>
        <p:nvGrpSpPr>
          <p:cNvPr id="23" name="Group 23"/>
          <p:cNvGrpSpPr/>
          <p:nvPr/>
        </p:nvGrpSpPr>
        <p:grpSpPr>
          <a:xfrm>
            <a:off x="15858243" y="451124"/>
            <a:ext cx="603155" cy="60315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6047633" y="1277496"/>
            <a:ext cx="827529" cy="82752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6633"/>
            </a:solidFill>
          </p:spPr>
          <p:txBody>
            <a:bodyPr/>
            <a:lstStyle/>
            <a:p>
              <a:endParaRPr lang="en-US"/>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28700"/>
            <a:ext cx="15350807" cy="1076325"/>
          </a:xfrm>
          <a:prstGeom prst="rect">
            <a:avLst/>
          </a:prstGeom>
        </p:spPr>
        <p:txBody>
          <a:bodyPr lIns="0" tIns="0" rIns="0" bIns="0" rtlCol="0" anchor="t">
            <a:spAutoFit/>
          </a:bodyPr>
          <a:lstStyle/>
          <a:p>
            <a:pPr algn="ctr">
              <a:lnSpc>
                <a:spcPts val="8022"/>
              </a:lnSpc>
            </a:pPr>
            <a:r>
              <a:rPr lang="en-US" sz="6685" b="1">
                <a:solidFill>
                  <a:srgbClr val="21921F"/>
                </a:solidFill>
                <a:latin typeface="Poppins Ultra-Bold"/>
                <a:ea typeface="Poppins Ultra-Bold"/>
                <a:cs typeface="Poppins Ultra-Bold"/>
                <a:sym typeface="Poppins Ultra-Bold"/>
              </a:rPr>
              <a:t>Datu kopu definēšana</a:t>
            </a:r>
          </a:p>
        </p:txBody>
      </p:sp>
      <p:grpSp>
        <p:nvGrpSpPr>
          <p:cNvPr id="3" name="Group 3"/>
          <p:cNvGrpSpPr/>
          <p:nvPr/>
        </p:nvGrpSpPr>
        <p:grpSpPr>
          <a:xfrm>
            <a:off x="-1321348" y="3055198"/>
            <a:ext cx="20930696" cy="8662536"/>
            <a:chOff x="0" y="0"/>
            <a:chExt cx="5512611" cy="2281491"/>
          </a:xfrm>
        </p:grpSpPr>
        <p:sp>
          <p:nvSpPr>
            <p:cNvPr id="4" name="Freeform 4"/>
            <p:cNvSpPr/>
            <p:nvPr/>
          </p:nvSpPr>
          <p:spPr>
            <a:xfrm>
              <a:off x="0" y="0"/>
              <a:ext cx="5512611" cy="2281491"/>
            </a:xfrm>
            <a:custGeom>
              <a:avLst/>
              <a:gdLst/>
              <a:ahLst/>
              <a:cxnLst/>
              <a:rect l="l" t="t" r="r" b="b"/>
              <a:pathLst>
                <a:path w="5512611" h="2281491">
                  <a:moveTo>
                    <a:pt x="0" y="0"/>
                  </a:moveTo>
                  <a:lnTo>
                    <a:pt x="5512611" y="0"/>
                  </a:lnTo>
                  <a:lnTo>
                    <a:pt x="5512611" y="2281491"/>
                  </a:lnTo>
                  <a:lnTo>
                    <a:pt x="0" y="2281491"/>
                  </a:lnTo>
                  <a:close/>
                </a:path>
              </a:pathLst>
            </a:custGeom>
            <a:solidFill>
              <a:srgbClr val="336633"/>
            </a:solidFill>
          </p:spPr>
          <p:txBody>
            <a:bodyPr/>
            <a:lstStyle/>
            <a:p>
              <a:endParaRPr lang="en-US"/>
            </a:p>
          </p:txBody>
        </p:sp>
        <p:sp>
          <p:nvSpPr>
            <p:cNvPr id="5" name="TextBox 5"/>
            <p:cNvSpPr txBox="1"/>
            <p:nvPr/>
          </p:nvSpPr>
          <p:spPr>
            <a:xfrm>
              <a:off x="0" y="-38100"/>
              <a:ext cx="5512611" cy="231959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2612874"/>
            <a:ext cx="16230600" cy="6828508"/>
            <a:chOff x="0" y="0"/>
            <a:chExt cx="4274726" cy="1798455"/>
          </a:xfrm>
        </p:grpSpPr>
        <p:sp>
          <p:nvSpPr>
            <p:cNvPr id="7" name="Freeform 7"/>
            <p:cNvSpPr/>
            <p:nvPr/>
          </p:nvSpPr>
          <p:spPr>
            <a:xfrm>
              <a:off x="0" y="0"/>
              <a:ext cx="4274726" cy="1798455"/>
            </a:xfrm>
            <a:custGeom>
              <a:avLst/>
              <a:gdLst/>
              <a:ahLst/>
              <a:cxnLst/>
              <a:rect l="l" t="t" r="r" b="b"/>
              <a:pathLst>
                <a:path w="4274726" h="1798455">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000000">
                <a:alpha val="0"/>
              </a:srgbClr>
            </a:solidFill>
            <a:ln w="247650" cap="rnd">
              <a:solidFill>
                <a:srgbClr val="FFFFFF"/>
              </a:solidFill>
              <a:prstDash val="solid"/>
              <a:round/>
            </a:ln>
          </p:spPr>
          <p:txBody>
            <a:bodyPr/>
            <a:lstStyle/>
            <a:p>
              <a:endParaRPr lang="en-US"/>
            </a:p>
          </p:txBody>
        </p:sp>
        <p:sp>
          <p:nvSpPr>
            <p:cNvPr id="8" name="TextBox 8"/>
            <p:cNvSpPr txBox="1"/>
            <p:nvPr/>
          </p:nvSpPr>
          <p:spPr>
            <a:xfrm>
              <a:off x="0" y="-38100"/>
              <a:ext cx="4274726" cy="183655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925298" y="3228688"/>
            <a:ext cx="2974729" cy="2974729"/>
          </a:xfrm>
          <a:custGeom>
            <a:avLst/>
            <a:gdLst/>
            <a:ahLst/>
            <a:cxnLst/>
            <a:rect l="l" t="t" r="r" b="b"/>
            <a:pathLst>
              <a:path w="2974729" h="2974729">
                <a:moveTo>
                  <a:pt x="0" y="0"/>
                </a:moveTo>
                <a:lnTo>
                  <a:pt x="2974729" y="0"/>
                </a:lnTo>
                <a:lnTo>
                  <a:pt x="2974729" y="2974728"/>
                </a:lnTo>
                <a:lnTo>
                  <a:pt x="0" y="2974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2222787" y="3501313"/>
            <a:ext cx="2379751" cy="237975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3863443" y="5832376"/>
            <a:ext cx="2974729" cy="2974729"/>
          </a:xfrm>
          <a:custGeom>
            <a:avLst/>
            <a:gdLst/>
            <a:ahLst/>
            <a:cxnLst/>
            <a:rect l="l" t="t" r="r" b="b"/>
            <a:pathLst>
              <a:path w="2974729" h="2974729">
                <a:moveTo>
                  <a:pt x="0" y="0"/>
                </a:moveTo>
                <a:lnTo>
                  <a:pt x="2974729" y="0"/>
                </a:lnTo>
                <a:lnTo>
                  <a:pt x="2974729" y="2974729"/>
                </a:lnTo>
                <a:lnTo>
                  <a:pt x="0" y="2974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4" name="Group 14"/>
          <p:cNvGrpSpPr/>
          <p:nvPr/>
        </p:nvGrpSpPr>
        <p:grpSpPr>
          <a:xfrm>
            <a:off x="14160932" y="6105002"/>
            <a:ext cx="2379751" cy="237975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2803754" y="3905157"/>
            <a:ext cx="1217817" cy="1621791"/>
          </a:xfrm>
          <a:custGeom>
            <a:avLst/>
            <a:gdLst/>
            <a:ahLst/>
            <a:cxnLst/>
            <a:rect l="l" t="t" r="r" b="b"/>
            <a:pathLst>
              <a:path w="1217817" h="1621791">
                <a:moveTo>
                  <a:pt x="0" y="0"/>
                </a:moveTo>
                <a:lnTo>
                  <a:pt x="1217817" y="0"/>
                </a:lnTo>
                <a:lnTo>
                  <a:pt x="1217817" y="1621790"/>
                </a:lnTo>
                <a:lnTo>
                  <a:pt x="0" y="1621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4764087" y="6572759"/>
            <a:ext cx="1173441" cy="1493964"/>
          </a:xfrm>
          <a:custGeom>
            <a:avLst/>
            <a:gdLst/>
            <a:ahLst/>
            <a:cxnLst/>
            <a:rect l="l" t="t" r="r" b="b"/>
            <a:pathLst>
              <a:path w="1173441" h="1493964">
                <a:moveTo>
                  <a:pt x="0" y="0"/>
                </a:moveTo>
                <a:lnTo>
                  <a:pt x="1173441" y="0"/>
                </a:lnTo>
                <a:lnTo>
                  <a:pt x="1173441" y="1493964"/>
                </a:lnTo>
                <a:lnTo>
                  <a:pt x="0" y="14939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9" name="Group 19"/>
          <p:cNvGrpSpPr/>
          <p:nvPr/>
        </p:nvGrpSpPr>
        <p:grpSpPr>
          <a:xfrm>
            <a:off x="16744950" y="-981075"/>
            <a:ext cx="2864398" cy="286439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4779087" y="3255365"/>
            <a:ext cx="9205297" cy="5838951"/>
          </a:xfrm>
          <a:prstGeom prst="rect">
            <a:avLst/>
          </a:prstGeom>
        </p:spPr>
        <p:txBody>
          <a:bodyPr lIns="0" tIns="0" rIns="0" bIns="0" rtlCol="0" anchor="t">
            <a:spAutoFit/>
          </a:bodyPr>
          <a:lstStyle/>
          <a:p>
            <a:pPr algn="just">
              <a:lnSpc>
                <a:spcPts val="2618"/>
              </a:lnSpc>
            </a:pPr>
            <a:r>
              <a:rPr lang="en-US" sz="1870" b="1">
                <a:solidFill>
                  <a:srgbClr val="FFFFFF"/>
                </a:solidFill>
                <a:latin typeface="Poppins Bold"/>
                <a:ea typeface="Poppins Bold"/>
                <a:cs typeface="Poppins Bold"/>
                <a:sym typeface="Poppins Bold"/>
              </a:rPr>
              <a:t>Process un Datu Kopas Definēšana</a:t>
            </a:r>
          </a:p>
          <a:p>
            <a:pPr algn="just">
              <a:lnSpc>
                <a:spcPts val="2618"/>
              </a:lnSpc>
            </a:pPr>
            <a:endParaRPr lang="en-US" sz="1870" b="1">
              <a:solidFill>
                <a:srgbClr val="FFFFFF"/>
              </a:solidFill>
              <a:latin typeface="Poppins Bold"/>
              <a:ea typeface="Poppins Bold"/>
              <a:cs typeface="Poppins Bold"/>
              <a:sym typeface="Poppins Bold"/>
            </a:endParaRPr>
          </a:p>
          <a:p>
            <a:pPr marL="403737" lvl="1" indent="-201869" algn="just">
              <a:lnSpc>
                <a:spcPts val="2618"/>
              </a:lnSpc>
              <a:buFont typeface="Arial"/>
              <a:buChar char="•"/>
            </a:pPr>
            <a:r>
              <a:rPr lang="en-US" sz="1870">
                <a:solidFill>
                  <a:srgbClr val="FFFFFF"/>
                </a:solidFill>
                <a:latin typeface="Poppins"/>
                <a:ea typeface="Poppins"/>
                <a:cs typeface="Poppins"/>
                <a:sym typeface="Poppins"/>
              </a:rPr>
              <a:t>Priekšlikumu vide (sandbox): Datu devējs reģistrē jaunu datu kopu testēšanai. Norāda unikālu nosaukumu, datu devēju, struktūru YAML formātā, un komentārus.</a:t>
            </a:r>
          </a:p>
          <a:p>
            <a:pPr marL="403737" lvl="1" indent="-201869" algn="just">
              <a:lnSpc>
                <a:spcPts val="2618"/>
              </a:lnSpc>
              <a:buFont typeface="Arial"/>
              <a:buChar char="•"/>
            </a:pPr>
            <a:r>
              <a:rPr lang="en-US" sz="1870">
                <a:solidFill>
                  <a:srgbClr val="FFFFFF"/>
                </a:solidFill>
                <a:latin typeface="Poppins"/>
                <a:ea typeface="Poppins"/>
                <a:cs typeface="Poppins"/>
                <a:sym typeface="Poppins"/>
              </a:rPr>
              <a:t>Pamata vide (dataset): Pēc testēšanas DAGR administrators pārvieto datu kopu uz pamata vidi, padarot to pieejamu datu patērētājiem ar VIRSIS piešķirtām atļaujām.</a:t>
            </a:r>
          </a:p>
          <a:p>
            <a:pPr algn="just">
              <a:lnSpc>
                <a:spcPts val="2618"/>
              </a:lnSpc>
            </a:pPr>
            <a:endParaRPr lang="en-US" sz="1870">
              <a:solidFill>
                <a:srgbClr val="FFFFFF"/>
              </a:solidFill>
              <a:latin typeface="Poppins"/>
              <a:ea typeface="Poppins"/>
              <a:cs typeface="Poppins"/>
              <a:sym typeface="Poppins"/>
            </a:endParaRPr>
          </a:p>
          <a:p>
            <a:pPr algn="just">
              <a:lnSpc>
                <a:spcPts val="2618"/>
              </a:lnSpc>
            </a:pPr>
            <a:r>
              <a:rPr lang="en-US" sz="1870" b="1">
                <a:solidFill>
                  <a:srgbClr val="FFFFFF"/>
                </a:solidFill>
                <a:latin typeface="Poppins Bold"/>
                <a:ea typeface="Poppins Bold"/>
                <a:cs typeface="Poppins Bold"/>
                <a:sym typeface="Poppins Bold"/>
              </a:rPr>
              <a:t>Specializētās Datu Kopas</a:t>
            </a:r>
          </a:p>
          <a:p>
            <a:pPr algn="just">
              <a:lnSpc>
                <a:spcPts val="2618"/>
              </a:lnSpc>
            </a:pPr>
            <a:endParaRPr lang="en-US" sz="1870" b="1">
              <a:solidFill>
                <a:srgbClr val="FFFFFF"/>
              </a:solidFill>
              <a:latin typeface="Poppins Bold"/>
              <a:ea typeface="Poppins Bold"/>
              <a:cs typeface="Poppins Bold"/>
              <a:sym typeface="Poppins Bold"/>
            </a:endParaRPr>
          </a:p>
          <a:p>
            <a:pPr marL="403737" lvl="1" indent="-201869" algn="just">
              <a:lnSpc>
                <a:spcPts val="2618"/>
              </a:lnSpc>
              <a:buFont typeface="Arial"/>
              <a:buChar char="•"/>
            </a:pPr>
            <a:r>
              <a:rPr lang="en-US" sz="1870">
                <a:solidFill>
                  <a:srgbClr val="FFFFFF"/>
                </a:solidFill>
                <a:latin typeface="Poppins"/>
                <a:ea typeface="Poppins"/>
                <a:cs typeface="Poppins"/>
                <a:sym typeface="Poppins"/>
              </a:rPr>
              <a:t>Publiskie klasifikatori: Datu kopas, kas ir brīvi pieejamas bez īpašas atļaujas. Veido specifisku kartējumu starp datu laukiem un klasifikatoru struktūru.</a:t>
            </a:r>
          </a:p>
          <a:p>
            <a:pPr marL="403737" lvl="1" indent="-201869" algn="just">
              <a:lnSpc>
                <a:spcPts val="2618"/>
              </a:lnSpc>
              <a:buFont typeface="Arial"/>
              <a:buChar char="•"/>
            </a:pPr>
            <a:r>
              <a:rPr lang="en-US" sz="1870">
                <a:solidFill>
                  <a:srgbClr val="FFFFFF"/>
                </a:solidFill>
                <a:latin typeface="Poppins"/>
                <a:ea typeface="Poppins"/>
                <a:cs typeface="Poppins"/>
                <a:sym typeface="Poppins"/>
              </a:rPr>
              <a:t>Biznesa notikumi: Biznesa notikumi tiek izplatīti kā izmaiņu rindas, bet tiem nav iespējas atlasīt atsevišķus ierakstus pēc identifikatora. Tipiski biznesa notikumi ir saistīti ar kādu pamata datu kopu un signalizē noteikta veida izmaiņas. </a:t>
            </a:r>
          </a:p>
        </p:txBody>
      </p:sp>
      <p:grpSp>
        <p:nvGrpSpPr>
          <p:cNvPr id="23" name="Group 23"/>
          <p:cNvGrpSpPr/>
          <p:nvPr/>
        </p:nvGrpSpPr>
        <p:grpSpPr>
          <a:xfrm>
            <a:off x="15858243" y="451124"/>
            <a:ext cx="603155" cy="60315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6047633" y="1277496"/>
            <a:ext cx="827529" cy="82752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6633"/>
            </a:solidFill>
          </p:spPr>
          <p:txBody>
            <a:bodyPr/>
            <a:lstStyle/>
            <a:p>
              <a:endParaRPr lang="en-US"/>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10590" y="526899"/>
            <a:ext cx="15350807" cy="2085975"/>
          </a:xfrm>
          <a:prstGeom prst="rect">
            <a:avLst/>
          </a:prstGeom>
        </p:spPr>
        <p:txBody>
          <a:bodyPr lIns="0" tIns="0" rIns="0" bIns="0" rtlCol="0" anchor="t">
            <a:spAutoFit/>
          </a:bodyPr>
          <a:lstStyle/>
          <a:p>
            <a:pPr algn="ctr">
              <a:lnSpc>
                <a:spcPts val="8022"/>
              </a:lnSpc>
            </a:pPr>
            <a:r>
              <a:rPr lang="en-US" sz="6685" b="1">
                <a:solidFill>
                  <a:srgbClr val="21921F"/>
                </a:solidFill>
                <a:latin typeface="Poppins Ultra-Bold"/>
                <a:ea typeface="Poppins Ultra-Bold"/>
                <a:cs typeface="Poppins Ultra-Bold"/>
                <a:sym typeface="Poppins Ultra-Bold"/>
              </a:rPr>
              <a:t>Datu nodošanas mehānisma izvēle uz DAGR</a:t>
            </a:r>
          </a:p>
        </p:txBody>
      </p:sp>
      <p:grpSp>
        <p:nvGrpSpPr>
          <p:cNvPr id="3" name="Group 3"/>
          <p:cNvGrpSpPr/>
          <p:nvPr/>
        </p:nvGrpSpPr>
        <p:grpSpPr>
          <a:xfrm>
            <a:off x="-1321348" y="3055198"/>
            <a:ext cx="20930696" cy="8662536"/>
            <a:chOff x="0" y="0"/>
            <a:chExt cx="5512611" cy="2281491"/>
          </a:xfrm>
        </p:grpSpPr>
        <p:sp>
          <p:nvSpPr>
            <p:cNvPr id="4" name="Freeform 4"/>
            <p:cNvSpPr/>
            <p:nvPr/>
          </p:nvSpPr>
          <p:spPr>
            <a:xfrm>
              <a:off x="0" y="0"/>
              <a:ext cx="5512611" cy="2281491"/>
            </a:xfrm>
            <a:custGeom>
              <a:avLst/>
              <a:gdLst/>
              <a:ahLst/>
              <a:cxnLst/>
              <a:rect l="l" t="t" r="r" b="b"/>
              <a:pathLst>
                <a:path w="5512611" h="2281491">
                  <a:moveTo>
                    <a:pt x="0" y="0"/>
                  </a:moveTo>
                  <a:lnTo>
                    <a:pt x="5512611" y="0"/>
                  </a:lnTo>
                  <a:lnTo>
                    <a:pt x="5512611" y="2281491"/>
                  </a:lnTo>
                  <a:lnTo>
                    <a:pt x="0" y="2281491"/>
                  </a:lnTo>
                  <a:close/>
                </a:path>
              </a:pathLst>
            </a:custGeom>
            <a:solidFill>
              <a:srgbClr val="336633"/>
            </a:solidFill>
          </p:spPr>
          <p:txBody>
            <a:bodyPr/>
            <a:lstStyle/>
            <a:p>
              <a:endParaRPr lang="en-US"/>
            </a:p>
          </p:txBody>
        </p:sp>
        <p:sp>
          <p:nvSpPr>
            <p:cNvPr id="5" name="TextBox 5"/>
            <p:cNvSpPr txBox="1"/>
            <p:nvPr/>
          </p:nvSpPr>
          <p:spPr>
            <a:xfrm>
              <a:off x="0" y="-38100"/>
              <a:ext cx="5512611" cy="231959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2612874"/>
            <a:ext cx="16230600" cy="7389021"/>
            <a:chOff x="0" y="0"/>
            <a:chExt cx="4274726" cy="1946079"/>
          </a:xfrm>
        </p:grpSpPr>
        <p:sp>
          <p:nvSpPr>
            <p:cNvPr id="7" name="Freeform 7"/>
            <p:cNvSpPr/>
            <p:nvPr/>
          </p:nvSpPr>
          <p:spPr>
            <a:xfrm>
              <a:off x="0" y="0"/>
              <a:ext cx="4274726" cy="1946079"/>
            </a:xfrm>
            <a:custGeom>
              <a:avLst/>
              <a:gdLst/>
              <a:ahLst/>
              <a:cxnLst/>
              <a:rect l="l" t="t" r="r" b="b"/>
              <a:pathLst>
                <a:path w="4274726" h="1946079">
                  <a:moveTo>
                    <a:pt x="35298" y="0"/>
                  </a:moveTo>
                  <a:lnTo>
                    <a:pt x="4239428" y="0"/>
                  </a:lnTo>
                  <a:cubicBezTo>
                    <a:pt x="4248790" y="0"/>
                    <a:pt x="4257768" y="3719"/>
                    <a:pt x="4264387" y="10338"/>
                  </a:cubicBezTo>
                  <a:cubicBezTo>
                    <a:pt x="4271007" y="16958"/>
                    <a:pt x="4274726" y="25936"/>
                    <a:pt x="4274726" y="35298"/>
                  </a:cubicBezTo>
                  <a:lnTo>
                    <a:pt x="4274726" y="1910782"/>
                  </a:lnTo>
                  <a:cubicBezTo>
                    <a:pt x="4274726" y="1920143"/>
                    <a:pt x="4271007" y="1929121"/>
                    <a:pt x="4264387" y="1935741"/>
                  </a:cubicBezTo>
                  <a:cubicBezTo>
                    <a:pt x="4257768" y="1942361"/>
                    <a:pt x="4248790" y="1946079"/>
                    <a:pt x="4239428" y="1946079"/>
                  </a:cubicBezTo>
                  <a:lnTo>
                    <a:pt x="35298" y="1946079"/>
                  </a:lnTo>
                  <a:cubicBezTo>
                    <a:pt x="25936" y="1946079"/>
                    <a:pt x="16958" y="1942361"/>
                    <a:pt x="10338" y="1935741"/>
                  </a:cubicBezTo>
                  <a:cubicBezTo>
                    <a:pt x="3719" y="1929121"/>
                    <a:pt x="0" y="1920143"/>
                    <a:pt x="0" y="1910782"/>
                  </a:cubicBezTo>
                  <a:lnTo>
                    <a:pt x="0" y="35298"/>
                  </a:lnTo>
                  <a:cubicBezTo>
                    <a:pt x="0" y="25936"/>
                    <a:pt x="3719" y="16958"/>
                    <a:pt x="10338" y="10338"/>
                  </a:cubicBezTo>
                  <a:cubicBezTo>
                    <a:pt x="16958" y="3719"/>
                    <a:pt x="25936" y="0"/>
                    <a:pt x="35298" y="0"/>
                  </a:cubicBezTo>
                  <a:close/>
                </a:path>
              </a:pathLst>
            </a:custGeom>
            <a:solidFill>
              <a:srgbClr val="000000">
                <a:alpha val="0"/>
              </a:srgbClr>
            </a:solidFill>
            <a:ln w="247650" cap="rnd">
              <a:solidFill>
                <a:srgbClr val="FFFFFF"/>
              </a:solidFill>
              <a:prstDash val="solid"/>
              <a:round/>
            </a:ln>
          </p:spPr>
          <p:txBody>
            <a:bodyPr/>
            <a:lstStyle/>
            <a:p>
              <a:endParaRPr lang="en-US"/>
            </a:p>
          </p:txBody>
        </p:sp>
        <p:sp>
          <p:nvSpPr>
            <p:cNvPr id="8" name="TextBox 8"/>
            <p:cNvSpPr txBox="1"/>
            <p:nvPr/>
          </p:nvSpPr>
          <p:spPr>
            <a:xfrm>
              <a:off x="0" y="-38100"/>
              <a:ext cx="4274726" cy="1984179"/>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6744950" y="-981075"/>
            <a:ext cx="2864398" cy="286439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5858243" y="451124"/>
            <a:ext cx="603155" cy="60315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6047633" y="1277496"/>
            <a:ext cx="827529" cy="82752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6633"/>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6547200" y="6215865"/>
            <a:ext cx="9934591" cy="3086100"/>
            <a:chOff x="0" y="0"/>
            <a:chExt cx="2616518" cy="812800"/>
          </a:xfrm>
        </p:grpSpPr>
        <p:sp>
          <p:nvSpPr>
            <p:cNvPr id="19" name="Freeform 19"/>
            <p:cNvSpPr/>
            <p:nvPr/>
          </p:nvSpPr>
          <p:spPr>
            <a:xfrm>
              <a:off x="0" y="0"/>
              <a:ext cx="2616518" cy="812800"/>
            </a:xfrm>
            <a:custGeom>
              <a:avLst/>
              <a:gdLst/>
              <a:ahLst/>
              <a:cxnLst/>
              <a:rect l="l" t="t" r="r" b="b"/>
              <a:pathLst>
                <a:path w="2616518" h="812800">
                  <a:moveTo>
                    <a:pt x="39744" y="0"/>
                  </a:moveTo>
                  <a:lnTo>
                    <a:pt x="2576774" y="0"/>
                  </a:lnTo>
                  <a:cubicBezTo>
                    <a:pt x="2598724" y="0"/>
                    <a:pt x="2616518" y="17794"/>
                    <a:pt x="2616518" y="39744"/>
                  </a:cubicBezTo>
                  <a:lnTo>
                    <a:pt x="2616518" y="773056"/>
                  </a:lnTo>
                  <a:cubicBezTo>
                    <a:pt x="2616518" y="783597"/>
                    <a:pt x="2612330" y="793706"/>
                    <a:pt x="2604877" y="801159"/>
                  </a:cubicBezTo>
                  <a:cubicBezTo>
                    <a:pt x="2597424" y="808613"/>
                    <a:pt x="2587315" y="812800"/>
                    <a:pt x="2576774" y="812800"/>
                  </a:cubicBezTo>
                  <a:lnTo>
                    <a:pt x="39744" y="812800"/>
                  </a:lnTo>
                  <a:cubicBezTo>
                    <a:pt x="29203" y="812800"/>
                    <a:pt x="19094" y="808613"/>
                    <a:pt x="11641" y="801159"/>
                  </a:cubicBezTo>
                  <a:cubicBezTo>
                    <a:pt x="4187" y="793706"/>
                    <a:pt x="0" y="783597"/>
                    <a:pt x="0" y="773056"/>
                  </a:cubicBezTo>
                  <a:lnTo>
                    <a:pt x="0" y="39744"/>
                  </a:lnTo>
                  <a:cubicBezTo>
                    <a:pt x="0" y="29203"/>
                    <a:pt x="4187" y="19094"/>
                    <a:pt x="11641" y="11641"/>
                  </a:cubicBezTo>
                  <a:cubicBezTo>
                    <a:pt x="19094" y="4187"/>
                    <a:pt x="29203" y="0"/>
                    <a:pt x="39744" y="0"/>
                  </a:cubicBezTo>
                  <a:close/>
                </a:path>
              </a:pathLst>
            </a:custGeom>
            <a:solidFill>
              <a:srgbClr val="FFFFFF"/>
            </a:solidFill>
            <a:ln w="38100" cap="rnd">
              <a:solidFill>
                <a:srgbClr val="21921F"/>
              </a:solidFill>
              <a:prstDash val="solid"/>
              <a:round/>
            </a:ln>
          </p:spPr>
          <p:txBody>
            <a:bodyPr/>
            <a:lstStyle/>
            <a:p>
              <a:endParaRPr lang="en-US"/>
            </a:p>
          </p:txBody>
        </p:sp>
        <p:sp>
          <p:nvSpPr>
            <p:cNvPr id="20" name="TextBox 20"/>
            <p:cNvSpPr txBox="1"/>
            <p:nvPr/>
          </p:nvSpPr>
          <p:spPr>
            <a:xfrm>
              <a:off x="0" y="-38100"/>
              <a:ext cx="2616518" cy="85090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6547200" y="6307385"/>
            <a:ext cx="9711307" cy="2903061"/>
          </a:xfrm>
          <a:custGeom>
            <a:avLst/>
            <a:gdLst/>
            <a:ahLst/>
            <a:cxnLst/>
            <a:rect l="l" t="t" r="r" b="b"/>
            <a:pathLst>
              <a:path w="9711307" h="2903061">
                <a:moveTo>
                  <a:pt x="0" y="0"/>
                </a:moveTo>
                <a:lnTo>
                  <a:pt x="9711307" y="0"/>
                </a:lnTo>
                <a:lnTo>
                  <a:pt x="9711307" y="2903060"/>
                </a:lnTo>
                <a:lnTo>
                  <a:pt x="0" y="2903060"/>
                </a:lnTo>
                <a:lnTo>
                  <a:pt x="0" y="0"/>
                </a:lnTo>
                <a:close/>
              </a:path>
            </a:pathLst>
          </a:custGeom>
          <a:blipFill>
            <a:blip r:embed="rId2"/>
            <a:stretch>
              <a:fillRect/>
            </a:stretch>
          </a:blipFill>
        </p:spPr>
        <p:txBody>
          <a:bodyPr/>
          <a:lstStyle/>
          <a:p>
            <a:endParaRPr lang="en-US"/>
          </a:p>
        </p:txBody>
      </p:sp>
      <p:grpSp>
        <p:nvGrpSpPr>
          <p:cNvPr id="22" name="Group 22"/>
          <p:cNvGrpSpPr/>
          <p:nvPr/>
        </p:nvGrpSpPr>
        <p:grpSpPr>
          <a:xfrm>
            <a:off x="1415989" y="3211405"/>
            <a:ext cx="4800608" cy="2676454"/>
            <a:chOff x="0" y="0"/>
            <a:chExt cx="1264358" cy="704910"/>
          </a:xfrm>
        </p:grpSpPr>
        <p:sp>
          <p:nvSpPr>
            <p:cNvPr id="23" name="Freeform 23"/>
            <p:cNvSpPr/>
            <p:nvPr/>
          </p:nvSpPr>
          <p:spPr>
            <a:xfrm>
              <a:off x="0" y="0"/>
              <a:ext cx="1264358" cy="704910"/>
            </a:xfrm>
            <a:custGeom>
              <a:avLst/>
              <a:gdLst/>
              <a:ahLst/>
              <a:cxnLst/>
              <a:rect l="l" t="t" r="r" b="b"/>
              <a:pathLst>
                <a:path w="1264358" h="704910">
                  <a:moveTo>
                    <a:pt x="82247" y="0"/>
                  </a:moveTo>
                  <a:lnTo>
                    <a:pt x="1182110" y="0"/>
                  </a:lnTo>
                  <a:cubicBezTo>
                    <a:pt x="1227534" y="0"/>
                    <a:pt x="1264358" y="36823"/>
                    <a:pt x="1264358" y="82247"/>
                  </a:cubicBezTo>
                  <a:lnTo>
                    <a:pt x="1264358" y="622662"/>
                  </a:lnTo>
                  <a:cubicBezTo>
                    <a:pt x="1264358" y="668086"/>
                    <a:pt x="1227534" y="704910"/>
                    <a:pt x="1182110" y="704910"/>
                  </a:cubicBezTo>
                  <a:lnTo>
                    <a:pt x="82247" y="704910"/>
                  </a:lnTo>
                  <a:cubicBezTo>
                    <a:pt x="36823" y="704910"/>
                    <a:pt x="0" y="668086"/>
                    <a:pt x="0" y="622662"/>
                  </a:cubicBezTo>
                  <a:lnTo>
                    <a:pt x="0" y="82247"/>
                  </a:lnTo>
                  <a:cubicBezTo>
                    <a:pt x="0" y="36823"/>
                    <a:pt x="36823" y="0"/>
                    <a:pt x="82247" y="0"/>
                  </a:cubicBezTo>
                  <a:close/>
                </a:path>
              </a:pathLst>
            </a:custGeom>
            <a:solidFill>
              <a:srgbClr val="FFFFFF"/>
            </a:solidFill>
            <a:ln w="38100" cap="rnd">
              <a:solidFill>
                <a:srgbClr val="21921F"/>
              </a:solidFill>
              <a:prstDash val="solid"/>
              <a:round/>
            </a:ln>
          </p:spPr>
          <p:txBody>
            <a:bodyPr/>
            <a:lstStyle/>
            <a:p>
              <a:endParaRPr lang="en-US"/>
            </a:p>
          </p:txBody>
        </p:sp>
        <p:sp>
          <p:nvSpPr>
            <p:cNvPr id="24" name="TextBox 24"/>
            <p:cNvSpPr txBox="1"/>
            <p:nvPr/>
          </p:nvSpPr>
          <p:spPr>
            <a:xfrm>
              <a:off x="0" y="-38100"/>
              <a:ext cx="1264358" cy="743010"/>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1415989" y="3269395"/>
            <a:ext cx="4455389" cy="2924104"/>
          </a:xfrm>
          <a:prstGeom prst="rect">
            <a:avLst/>
          </a:prstGeom>
        </p:spPr>
        <p:txBody>
          <a:bodyPr lIns="0" tIns="0" rIns="0" bIns="0" rtlCol="0" anchor="t">
            <a:spAutoFit/>
          </a:bodyPr>
          <a:lstStyle/>
          <a:p>
            <a:pPr algn="ctr">
              <a:lnSpc>
                <a:spcPts val="2733"/>
              </a:lnSpc>
            </a:pPr>
            <a:r>
              <a:rPr lang="en-US" sz="1952" b="1">
                <a:solidFill>
                  <a:srgbClr val="000000"/>
                </a:solidFill>
                <a:latin typeface="Poppins Bold"/>
                <a:ea typeface="Poppins Bold"/>
                <a:cs typeface="Poppins Bold"/>
                <a:sym typeface="Poppins Bold"/>
              </a:rPr>
              <a:t> DAGR REST API</a:t>
            </a:r>
          </a:p>
          <a:p>
            <a:pPr marL="335254" lvl="1" indent="-167627" algn="just">
              <a:lnSpc>
                <a:spcPts val="2173"/>
              </a:lnSpc>
              <a:buFont typeface="Arial"/>
              <a:buChar char="•"/>
            </a:pPr>
            <a:r>
              <a:rPr lang="en-US" sz="1552" b="1">
                <a:solidFill>
                  <a:srgbClr val="000000"/>
                </a:solidFill>
                <a:latin typeface="Poppins Bold"/>
                <a:ea typeface="Poppins Bold"/>
                <a:cs typeface="Poppins Bold"/>
                <a:sym typeface="Poppins Bold"/>
              </a:rPr>
              <a:t>Metode: Datu nodošana, izmantojot DAGR REST API.</a:t>
            </a:r>
          </a:p>
          <a:p>
            <a:pPr marL="335254" lvl="1" indent="-167627" algn="just">
              <a:lnSpc>
                <a:spcPts val="2173"/>
              </a:lnSpc>
              <a:buFont typeface="Arial"/>
              <a:buChar char="•"/>
            </a:pPr>
            <a:r>
              <a:rPr lang="en-US" sz="1552" b="1">
                <a:solidFill>
                  <a:srgbClr val="000000"/>
                </a:solidFill>
                <a:latin typeface="Poppins Bold"/>
                <a:ea typeface="Poppins Bold"/>
                <a:cs typeface="Poppins Bold"/>
                <a:sym typeface="Poppins Bold"/>
              </a:rPr>
              <a:t>Procesi: Talona pieprasīšana (POST /jwt/connect/token), datu nodošana (PUT /update), un ierakstu pārbaude (GET /updates_sha256).</a:t>
            </a:r>
          </a:p>
          <a:p>
            <a:pPr marL="335254" lvl="1" indent="-167627" algn="just">
              <a:lnSpc>
                <a:spcPts val="2173"/>
              </a:lnSpc>
              <a:buFont typeface="Arial"/>
              <a:buChar char="•"/>
            </a:pPr>
            <a:r>
              <a:rPr lang="en-US" sz="1552" b="1">
                <a:solidFill>
                  <a:srgbClr val="000000"/>
                </a:solidFill>
                <a:latin typeface="Poppins Bold"/>
                <a:ea typeface="Poppins Bold"/>
                <a:cs typeface="Poppins Bold"/>
                <a:sym typeface="Poppins Bold"/>
              </a:rPr>
              <a:t>Plusi: Vienkārša realizācija, bet prasa izmaiņas datu devēja sistēmā.</a:t>
            </a:r>
          </a:p>
          <a:p>
            <a:pPr algn="just">
              <a:lnSpc>
                <a:spcPts val="3573"/>
              </a:lnSpc>
              <a:spcBef>
                <a:spcPct val="0"/>
              </a:spcBef>
            </a:pPr>
            <a:endParaRPr lang="en-US" sz="1552" b="1">
              <a:solidFill>
                <a:srgbClr val="000000"/>
              </a:solidFill>
              <a:latin typeface="Poppins Bold"/>
              <a:ea typeface="Poppins Bold"/>
              <a:cs typeface="Poppins Bold"/>
              <a:sym typeface="Poppins Bold"/>
            </a:endParaRPr>
          </a:p>
        </p:txBody>
      </p:sp>
      <p:grpSp>
        <p:nvGrpSpPr>
          <p:cNvPr id="26" name="Group 26"/>
          <p:cNvGrpSpPr/>
          <p:nvPr/>
        </p:nvGrpSpPr>
        <p:grpSpPr>
          <a:xfrm>
            <a:off x="6547200" y="3211405"/>
            <a:ext cx="4800608" cy="2676454"/>
            <a:chOff x="0" y="0"/>
            <a:chExt cx="1264358" cy="704910"/>
          </a:xfrm>
        </p:grpSpPr>
        <p:sp>
          <p:nvSpPr>
            <p:cNvPr id="27" name="Freeform 27"/>
            <p:cNvSpPr/>
            <p:nvPr/>
          </p:nvSpPr>
          <p:spPr>
            <a:xfrm>
              <a:off x="0" y="0"/>
              <a:ext cx="1264358" cy="704910"/>
            </a:xfrm>
            <a:custGeom>
              <a:avLst/>
              <a:gdLst/>
              <a:ahLst/>
              <a:cxnLst/>
              <a:rect l="l" t="t" r="r" b="b"/>
              <a:pathLst>
                <a:path w="1264358" h="704910">
                  <a:moveTo>
                    <a:pt x="82247" y="0"/>
                  </a:moveTo>
                  <a:lnTo>
                    <a:pt x="1182110" y="0"/>
                  </a:lnTo>
                  <a:cubicBezTo>
                    <a:pt x="1227534" y="0"/>
                    <a:pt x="1264358" y="36823"/>
                    <a:pt x="1264358" y="82247"/>
                  </a:cubicBezTo>
                  <a:lnTo>
                    <a:pt x="1264358" y="622662"/>
                  </a:lnTo>
                  <a:cubicBezTo>
                    <a:pt x="1264358" y="668086"/>
                    <a:pt x="1227534" y="704910"/>
                    <a:pt x="1182110" y="704910"/>
                  </a:cubicBezTo>
                  <a:lnTo>
                    <a:pt x="82247" y="704910"/>
                  </a:lnTo>
                  <a:cubicBezTo>
                    <a:pt x="36823" y="704910"/>
                    <a:pt x="0" y="668086"/>
                    <a:pt x="0" y="622662"/>
                  </a:cubicBezTo>
                  <a:lnTo>
                    <a:pt x="0" y="82247"/>
                  </a:lnTo>
                  <a:cubicBezTo>
                    <a:pt x="0" y="36823"/>
                    <a:pt x="36823" y="0"/>
                    <a:pt x="82247" y="0"/>
                  </a:cubicBezTo>
                  <a:close/>
                </a:path>
              </a:pathLst>
            </a:custGeom>
            <a:solidFill>
              <a:srgbClr val="FFFFFF"/>
            </a:solidFill>
            <a:ln w="38100" cap="rnd">
              <a:solidFill>
                <a:srgbClr val="21921F"/>
              </a:solidFill>
              <a:prstDash val="solid"/>
              <a:round/>
            </a:ln>
          </p:spPr>
          <p:txBody>
            <a:bodyPr/>
            <a:lstStyle/>
            <a:p>
              <a:endParaRPr lang="en-US"/>
            </a:p>
          </p:txBody>
        </p:sp>
        <p:sp>
          <p:nvSpPr>
            <p:cNvPr id="28" name="TextBox 28"/>
            <p:cNvSpPr txBox="1"/>
            <p:nvPr/>
          </p:nvSpPr>
          <p:spPr>
            <a:xfrm>
              <a:off x="0" y="-38100"/>
              <a:ext cx="1264358" cy="743010"/>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6719810" y="3269395"/>
            <a:ext cx="4455389" cy="2733604"/>
          </a:xfrm>
          <a:prstGeom prst="rect">
            <a:avLst/>
          </a:prstGeom>
        </p:spPr>
        <p:txBody>
          <a:bodyPr lIns="0" tIns="0" rIns="0" bIns="0" rtlCol="0" anchor="t">
            <a:spAutoFit/>
          </a:bodyPr>
          <a:lstStyle/>
          <a:p>
            <a:pPr algn="ctr">
              <a:lnSpc>
                <a:spcPts val="2733"/>
              </a:lnSpc>
            </a:pPr>
            <a:r>
              <a:rPr lang="en-US" sz="1952" b="1">
                <a:solidFill>
                  <a:srgbClr val="000000"/>
                </a:solidFill>
                <a:latin typeface="Poppins Bold"/>
                <a:ea typeface="Poppins Bold"/>
                <a:cs typeface="Poppins Bold"/>
                <a:sym typeface="Poppins Bold"/>
              </a:rPr>
              <a:t> Eksistējošie REST/SOAP/gRPC Servisi</a:t>
            </a:r>
          </a:p>
          <a:p>
            <a:pPr marL="335254" lvl="1" indent="-167627" algn="just">
              <a:lnSpc>
                <a:spcPts val="2173"/>
              </a:lnSpc>
              <a:buFont typeface="Arial"/>
              <a:buChar char="•"/>
            </a:pPr>
            <a:r>
              <a:rPr lang="en-US" sz="1552" b="1">
                <a:solidFill>
                  <a:srgbClr val="000000"/>
                </a:solidFill>
                <a:latin typeface="Poppins Bold"/>
                <a:ea typeface="Poppins Bold"/>
                <a:cs typeface="Poppins Bold"/>
                <a:sym typeface="Poppins Bold"/>
              </a:rPr>
              <a:t>Metode: Datu nodošana caur esošajiem datu devēja servisiem, izmantojot savienotāju.</a:t>
            </a:r>
          </a:p>
          <a:p>
            <a:pPr marL="335254" lvl="1" indent="-167627" algn="just">
              <a:lnSpc>
                <a:spcPts val="2173"/>
              </a:lnSpc>
              <a:buFont typeface="Arial"/>
              <a:buChar char="•"/>
            </a:pPr>
            <a:r>
              <a:rPr lang="en-US" sz="1552" b="1">
                <a:solidFill>
                  <a:srgbClr val="000000"/>
                </a:solidFill>
                <a:latin typeface="Poppins Bold"/>
                <a:ea typeface="Poppins Bold"/>
                <a:cs typeface="Poppins Bold"/>
                <a:sym typeface="Poppins Bold"/>
              </a:rPr>
              <a:t>Plusi: Nav nepieciešamas izmaiņas datu devēja pusē, bet prasa pielāgojumus DAGR projektā.</a:t>
            </a:r>
          </a:p>
          <a:p>
            <a:pPr algn="just">
              <a:lnSpc>
                <a:spcPts val="3573"/>
              </a:lnSpc>
              <a:spcBef>
                <a:spcPct val="0"/>
              </a:spcBef>
            </a:pPr>
            <a:endParaRPr lang="en-US" sz="1552" b="1">
              <a:solidFill>
                <a:srgbClr val="000000"/>
              </a:solidFill>
              <a:latin typeface="Poppins Bold"/>
              <a:ea typeface="Poppins Bold"/>
              <a:cs typeface="Poppins Bold"/>
              <a:sym typeface="Poppins Bold"/>
            </a:endParaRPr>
          </a:p>
        </p:txBody>
      </p:sp>
      <p:grpSp>
        <p:nvGrpSpPr>
          <p:cNvPr id="30" name="Group 30"/>
          <p:cNvGrpSpPr/>
          <p:nvPr/>
        </p:nvGrpSpPr>
        <p:grpSpPr>
          <a:xfrm>
            <a:off x="1415989" y="8005143"/>
            <a:ext cx="4800608" cy="1687225"/>
            <a:chOff x="0" y="0"/>
            <a:chExt cx="1264358" cy="444372"/>
          </a:xfrm>
        </p:grpSpPr>
        <p:sp>
          <p:nvSpPr>
            <p:cNvPr id="31" name="Freeform 31"/>
            <p:cNvSpPr/>
            <p:nvPr/>
          </p:nvSpPr>
          <p:spPr>
            <a:xfrm>
              <a:off x="0" y="0"/>
              <a:ext cx="1264358" cy="444372"/>
            </a:xfrm>
            <a:custGeom>
              <a:avLst/>
              <a:gdLst/>
              <a:ahLst/>
              <a:cxnLst/>
              <a:rect l="l" t="t" r="r" b="b"/>
              <a:pathLst>
                <a:path w="1264358" h="444372">
                  <a:moveTo>
                    <a:pt x="82247" y="0"/>
                  </a:moveTo>
                  <a:lnTo>
                    <a:pt x="1182110" y="0"/>
                  </a:lnTo>
                  <a:cubicBezTo>
                    <a:pt x="1227534" y="0"/>
                    <a:pt x="1264358" y="36823"/>
                    <a:pt x="1264358" y="82247"/>
                  </a:cubicBezTo>
                  <a:lnTo>
                    <a:pt x="1264358" y="362125"/>
                  </a:lnTo>
                  <a:cubicBezTo>
                    <a:pt x="1264358" y="407549"/>
                    <a:pt x="1227534" y="444372"/>
                    <a:pt x="1182110" y="444372"/>
                  </a:cubicBezTo>
                  <a:lnTo>
                    <a:pt x="82247" y="444372"/>
                  </a:lnTo>
                  <a:cubicBezTo>
                    <a:pt x="36823" y="444372"/>
                    <a:pt x="0" y="407549"/>
                    <a:pt x="0" y="362125"/>
                  </a:cubicBezTo>
                  <a:lnTo>
                    <a:pt x="0" y="82247"/>
                  </a:lnTo>
                  <a:cubicBezTo>
                    <a:pt x="0" y="36823"/>
                    <a:pt x="36823" y="0"/>
                    <a:pt x="82247" y="0"/>
                  </a:cubicBezTo>
                  <a:close/>
                </a:path>
              </a:pathLst>
            </a:custGeom>
            <a:solidFill>
              <a:srgbClr val="FFFFFF"/>
            </a:solidFill>
            <a:ln w="38100" cap="rnd">
              <a:solidFill>
                <a:srgbClr val="21921F"/>
              </a:solidFill>
              <a:prstDash val="solid"/>
              <a:round/>
            </a:ln>
          </p:spPr>
          <p:txBody>
            <a:bodyPr/>
            <a:lstStyle/>
            <a:p>
              <a:endParaRPr lang="en-US"/>
            </a:p>
          </p:txBody>
        </p:sp>
        <p:sp>
          <p:nvSpPr>
            <p:cNvPr id="32" name="TextBox 32"/>
            <p:cNvSpPr txBox="1"/>
            <p:nvPr/>
          </p:nvSpPr>
          <p:spPr>
            <a:xfrm>
              <a:off x="0" y="-38100"/>
              <a:ext cx="1264358" cy="482472"/>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415989" y="6002999"/>
            <a:ext cx="4800608" cy="1887844"/>
            <a:chOff x="0" y="0"/>
            <a:chExt cx="1264358" cy="497210"/>
          </a:xfrm>
        </p:grpSpPr>
        <p:sp>
          <p:nvSpPr>
            <p:cNvPr id="34" name="Freeform 34"/>
            <p:cNvSpPr/>
            <p:nvPr/>
          </p:nvSpPr>
          <p:spPr>
            <a:xfrm>
              <a:off x="0" y="0"/>
              <a:ext cx="1264358" cy="497210"/>
            </a:xfrm>
            <a:custGeom>
              <a:avLst/>
              <a:gdLst/>
              <a:ahLst/>
              <a:cxnLst/>
              <a:rect l="l" t="t" r="r" b="b"/>
              <a:pathLst>
                <a:path w="1264358" h="497210">
                  <a:moveTo>
                    <a:pt x="82247" y="0"/>
                  </a:moveTo>
                  <a:lnTo>
                    <a:pt x="1182110" y="0"/>
                  </a:lnTo>
                  <a:cubicBezTo>
                    <a:pt x="1227534" y="0"/>
                    <a:pt x="1264358" y="36823"/>
                    <a:pt x="1264358" y="82247"/>
                  </a:cubicBezTo>
                  <a:lnTo>
                    <a:pt x="1264358" y="414963"/>
                  </a:lnTo>
                  <a:cubicBezTo>
                    <a:pt x="1264358" y="460387"/>
                    <a:pt x="1227534" y="497210"/>
                    <a:pt x="1182110" y="497210"/>
                  </a:cubicBezTo>
                  <a:lnTo>
                    <a:pt x="82247" y="497210"/>
                  </a:lnTo>
                  <a:cubicBezTo>
                    <a:pt x="36823" y="497210"/>
                    <a:pt x="0" y="460387"/>
                    <a:pt x="0" y="414963"/>
                  </a:cubicBezTo>
                  <a:lnTo>
                    <a:pt x="0" y="82247"/>
                  </a:lnTo>
                  <a:cubicBezTo>
                    <a:pt x="0" y="36823"/>
                    <a:pt x="36823" y="0"/>
                    <a:pt x="82247" y="0"/>
                  </a:cubicBezTo>
                  <a:close/>
                </a:path>
              </a:pathLst>
            </a:custGeom>
            <a:solidFill>
              <a:srgbClr val="FFFFFF"/>
            </a:solidFill>
            <a:ln w="38100" cap="rnd">
              <a:solidFill>
                <a:srgbClr val="21921F"/>
              </a:solidFill>
              <a:prstDash val="solid"/>
              <a:round/>
            </a:ln>
          </p:spPr>
          <p:txBody>
            <a:bodyPr/>
            <a:lstStyle/>
            <a:p>
              <a:endParaRPr lang="en-US"/>
            </a:p>
          </p:txBody>
        </p:sp>
        <p:sp>
          <p:nvSpPr>
            <p:cNvPr id="35" name="TextBox 35"/>
            <p:cNvSpPr txBox="1"/>
            <p:nvPr/>
          </p:nvSpPr>
          <p:spPr>
            <a:xfrm>
              <a:off x="0" y="-38100"/>
              <a:ext cx="1264358" cy="535310"/>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1681183" y="3211405"/>
            <a:ext cx="4800608" cy="2676454"/>
            <a:chOff x="0" y="0"/>
            <a:chExt cx="1264358" cy="704910"/>
          </a:xfrm>
        </p:grpSpPr>
        <p:sp>
          <p:nvSpPr>
            <p:cNvPr id="37" name="Freeform 37"/>
            <p:cNvSpPr/>
            <p:nvPr/>
          </p:nvSpPr>
          <p:spPr>
            <a:xfrm>
              <a:off x="0" y="0"/>
              <a:ext cx="1264358" cy="704910"/>
            </a:xfrm>
            <a:custGeom>
              <a:avLst/>
              <a:gdLst/>
              <a:ahLst/>
              <a:cxnLst/>
              <a:rect l="l" t="t" r="r" b="b"/>
              <a:pathLst>
                <a:path w="1264358" h="704910">
                  <a:moveTo>
                    <a:pt x="82247" y="0"/>
                  </a:moveTo>
                  <a:lnTo>
                    <a:pt x="1182110" y="0"/>
                  </a:lnTo>
                  <a:cubicBezTo>
                    <a:pt x="1227534" y="0"/>
                    <a:pt x="1264358" y="36823"/>
                    <a:pt x="1264358" y="82247"/>
                  </a:cubicBezTo>
                  <a:lnTo>
                    <a:pt x="1264358" y="622662"/>
                  </a:lnTo>
                  <a:cubicBezTo>
                    <a:pt x="1264358" y="668086"/>
                    <a:pt x="1227534" y="704910"/>
                    <a:pt x="1182110" y="704910"/>
                  </a:cubicBezTo>
                  <a:lnTo>
                    <a:pt x="82247" y="704910"/>
                  </a:lnTo>
                  <a:cubicBezTo>
                    <a:pt x="36823" y="704910"/>
                    <a:pt x="0" y="668086"/>
                    <a:pt x="0" y="622662"/>
                  </a:cubicBezTo>
                  <a:lnTo>
                    <a:pt x="0" y="82247"/>
                  </a:lnTo>
                  <a:cubicBezTo>
                    <a:pt x="0" y="36823"/>
                    <a:pt x="36823" y="0"/>
                    <a:pt x="82247" y="0"/>
                  </a:cubicBezTo>
                  <a:close/>
                </a:path>
              </a:pathLst>
            </a:custGeom>
            <a:solidFill>
              <a:srgbClr val="FFFFFF"/>
            </a:solidFill>
            <a:ln w="38100" cap="rnd">
              <a:solidFill>
                <a:srgbClr val="21921F"/>
              </a:solidFill>
              <a:prstDash val="solid"/>
              <a:round/>
            </a:ln>
          </p:spPr>
          <p:txBody>
            <a:bodyPr/>
            <a:lstStyle/>
            <a:p>
              <a:endParaRPr lang="en-US"/>
            </a:p>
          </p:txBody>
        </p:sp>
        <p:sp>
          <p:nvSpPr>
            <p:cNvPr id="38" name="TextBox 38"/>
            <p:cNvSpPr txBox="1"/>
            <p:nvPr/>
          </p:nvSpPr>
          <p:spPr>
            <a:xfrm>
              <a:off x="0" y="-38100"/>
              <a:ext cx="1264358" cy="743010"/>
            </a:xfrm>
            <a:prstGeom prst="rect">
              <a:avLst/>
            </a:prstGeom>
          </p:spPr>
          <p:txBody>
            <a:bodyPr lIns="50800" tIns="50800" rIns="50800" bIns="50800" rtlCol="0" anchor="ctr"/>
            <a:lstStyle/>
            <a:p>
              <a:pPr algn="ctr">
                <a:lnSpc>
                  <a:spcPts val="2659"/>
                </a:lnSpc>
              </a:pPr>
              <a:endParaRPr/>
            </a:p>
          </p:txBody>
        </p:sp>
      </p:grpSp>
      <p:sp>
        <p:nvSpPr>
          <p:cNvPr id="39" name="TextBox 39"/>
          <p:cNvSpPr txBox="1"/>
          <p:nvPr/>
        </p:nvSpPr>
        <p:spPr>
          <a:xfrm>
            <a:off x="1588599" y="8106491"/>
            <a:ext cx="4455389" cy="1857304"/>
          </a:xfrm>
          <a:prstGeom prst="rect">
            <a:avLst/>
          </a:prstGeom>
        </p:spPr>
        <p:txBody>
          <a:bodyPr lIns="0" tIns="0" rIns="0" bIns="0" rtlCol="0" anchor="t">
            <a:spAutoFit/>
          </a:bodyPr>
          <a:lstStyle/>
          <a:p>
            <a:pPr algn="ctr">
              <a:lnSpc>
                <a:spcPts val="2733"/>
              </a:lnSpc>
            </a:pPr>
            <a:r>
              <a:rPr lang="en-US" sz="1952" b="1">
                <a:solidFill>
                  <a:srgbClr val="000000"/>
                </a:solidFill>
                <a:latin typeface="Poppins Bold"/>
                <a:ea typeface="Poppins Bold"/>
                <a:cs typeface="Poppins Bold"/>
                <a:sym typeface="Poppins Bold"/>
              </a:rPr>
              <a:t>Datu Nolasīšana no Failiem</a:t>
            </a:r>
          </a:p>
          <a:p>
            <a:pPr marL="335254" lvl="1" indent="-167627" algn="just">
              <a:lnSpc>
                <a:spcPts val="2173"/>
              </a:lnSpc>
              <a:buFont typeface="Arial"/>
              <a:buChar char="•"/>
            </a:pPr>
            <a:r>
              <a:rPr lang="en-US" sz="1552" b="1">
                <a:solidFill>
                  <a:srgbClr val="000000"/>
                </a:solidFill>
                <a:latin typeface="Poppins Bold"/>
                <a:ea typeface="Poppins Bold"/>
                <a:cs typeface="Poppins Bold"/>
                <a:sym typeface="Poppins Bold"/>
              </a:rPr>
              <a:t>Metode: Nodošana no CSV, TXT, JSON, vai XML failiem, izmantojot savienotāju.</a:t>
            </a:r>
          </a:p>
          <a:p>
            <a:pPr marL="335254" lvl="1" indent="-167627" algn="just">
              <a:lnSpc>
                <a:spcPts val="2173"/>
              </a:lnSpc>
              <a:buFont typeface="Arial"/>
              <a:buChar char="•"/>
            </a:pPr>
            <a:r>
              <a:rPr lang="en-US" sz="1552" b="1">
                <a:solidFill>
                  <a:srgbClr val="000000"/>
                </a:solidFill>
                <a:latin typeface="Poppins Bold"/>
                <a:ea typeface="Poppins Bold"/>
                <a:cs typeface="Poppins Bold"/>
                <a:sym typeface="Poppins Bold"/>
              </a:rPr>
              <a:t>Plusi: Nav nepieciešamas izmaiņas ne datu devēja, ne DAGR pusē.</a:t>
            </a:r>
          </a:p>
          <a:p>
            <a:pPr algn="just">
              <a:lnSpc>
                <a:spcPts val="3573"/>
              </a:lnSpc>
              <a:spcBef>
                <a:spcPct val="0"/>
              </a:spcBef>
            </a:pPr>
            <a:endParaRPr lang="en-US" sz="1552" b="1">
              <a:solidFill>
                <a:srgbClr val="000000"/>
              </a:solidFill>
              <a:latin typeface="Poppins Bold"/>
              <a:ea typeface="Poppins Bold"/>
              <a:cs typeface="Poppins Bold"/>
              <a:sym typeface="Poppins Bold"/>
            </a:endParaRPr>
          </a:p>
        </p:txBody>
      </p:sp>
      <p:sp>
        <p:nvSpPr>
          <p:cNvPr id="40" name="TextBox 40"/>
          <p:cNvSpPr txBox="1"/>
          <p:nvPr/>
        </p:nvSpPr>
        <p:spPr>
          <a:xfrm>
            <a:off x="1563507" y="6136349"/>
            <a:ext cx="4455389" cy="2124004"/>
          </a:xfrm>
          <a:prstGeom prst="rect">
            <a:avLst/>
          </a:prstGeom>
        </p:spPr>
        <p:txBody>
          <a:bodyPr lIns="0" tIns="0" rIns="0" bIns="0" rtlCol="0" anchor="t">
            <a:spAutoFit/>
          </a:bodyPr>
          <a:lstStyle/>
          <a:p>
            <a:pPr algn="ctr">
              <a:lnSpc>
                <a:spcPts val="2733"/>
              </a:lnSpc>
            </a:pPr>
            <a:r>
              <a:rPr lang="en-US" sz="1952" b="1">
                <a:solidFill>
                  <a:srgbClr val="000000"/>
                </a:solidFill>
                <a:latin typeface="Poppins Bold"/>
                <a:ea typeface="Poppins Bold"/>
                <a:cs typeface="Poppins Bold"/>
                <a:sym typeface="Poppins Bold"/>
              </a:rPr>
              <a:t>Datu Nolasīšana no DBVS ar SQL</a:t>
            </a:r>
          </a:p>
          <a:p>
            <a:pPr marL="335254" lvl="1" indent="-167627" algn="just">
              <a:lnSpc>
                <a:spcPts val="2173"/>
              </a:lnSpc>
              <a:buFont typeface="Arial"/>
              <a:buChar char="•"/>
            </a:pPr>
            <a:r>
              <a:rPr lang="en-US" sz="1552" b="1">
                <a:solidFill>
                  <a:srgbClr val="000000"/>
                </a:solidFill>
                <a:latin typeface="Poppins Bold"/>
                <a:ea typeface="Poppins Bold"/>
                <a:cs typeface="Poppins Bold"/>
                <a:sym typeface="Poppins Bold"/>
              </a:rPr>
              <a:t>Metode: SQL pieslēgums avota datu bāzei, izmantojot savienotāju.</a:t>
            </a:r>
          </a:p>
          <a:p>
            <a:pPr marL="335254" lvl="1" indent="-167627" algn="just">
              <a:lnSpc>
                <a:spcPts val="2173"/>
              </a:lnSpc>
              <a:buFont typeface="Arial"/>
              <a:buChar char="•"/>
            </a:pPr>
            <a:r>
              <a:rPr lang="en-US" sz="1552" b="1">
                <a:solidFill>
                  <a:srgbClr val="000000"/>
                </a:solidFill>
                <a:latin typeface="Poppins Bold"/>
                <a:ea typeface="Poppins Bold"/>
                <a:cs typeface="Poppins Bold"/>
                <a:sym typeface="Poppins Bold"/>
              </a:rPr>
              <a:t>Plusi: Vienkārša realizācija, savienotājs uzstādāms datu devēja infrastruktūrā.</a:t>
            </a:r>
          </a:p>
          <a:p>
            <a:pPr algn="just">
              <a:lnSpc>
                <a:spcPts val="2173"/>
              </a:lnSpc>
            </a:pPr>
            <a:endParaRPr lang="en-US" sz="1552" b="1">
              <a:solidFill>
                <a:srgbClr val="000000"/>
              </a:solidFill>
              <a:latin typeface="Poppins Bold"/>
              <a:ea typeface="Poppins Bold"/>
              <a:cs typeface="Poppins Bold"/>
              <a:sym typeface="Poppins Bold"/>
            </a:endParaRPr>
          </a:p>
          <a:p>
            <a:pPr algn="just">
              <a:lnSpc>
                <a:spcPts val="3573"/>
              </a:lnSpc>
              <a:spcBef>
                <a:spcPct val="0"/>
              </a:spcBef>
            </a:pPr>
            <a:endParaRPr lang="en-US" sz="1552" b="1">
              <a:solidFill>
                <a:srgbClr val="000000"/>
              </a:solidFill>
              <a:latin typeface="Poppins Bold"/>
              <a:ea typeface="Poppins Bold"/>
              <a:cs typeface="Poppins Bold"/>
              <a:sym typeface="Poppins Bold"/>
            </a:endParaRPr>
          </a:p>
        </p:txBody>
      </p:sp>
      <p:sp>
        <p:nvSpPr>
          <p:cNvPr id="41" name="TextBox 41"/>
          <p:cNvSpPr txBox="1"/>
          <p:nvPr/>
        </p:nvSpPr>
        <p:spPr>
          <a:xfrm>
            <a:off x="11803118" y="3269395"/>
            <a:ext cx="4455389" cy="2733604"/>
          </a:xfrm>
          <a:prstGeom prst="rect">
            <a:avLst/>
          </a:prstGeom>
        </p:spPr>
        <p:txBody>
          <a:bodyPr lIns="0" tIns="0" rIns="0" bIns="0" rtlCol="0" anchor="t">
            <a:spAutoFit/>
          </a:bodyPr>
          <a:lstStyle/>
          <a:p>
            <a:pPr algn="ctr">
              <a:lnSpc>
                <a:spcPts val="2733"/>
              </a:lnSpc>
            </a:pPr>
            <a:r>
              <a:rPr lang="en-US" sz="1952" b="1">
                <a:solidFill>
                  <a:srgbClr val="000000"/>
                </a:solidFill>
                <a:latin typeface="Poppins Bold"/>
                <a:ea typeface="Poppins Bold"/>
                <a:cs typeface="Poppins Bold"/>
                <a:sym typeface="Poppins Bold"/>
              </a:rPr>
              <a:t>Datu Nolasīšana no DBVS Transakciju Datnēm</a:t>
            </a:r>
          </a:p>
          <a:p>
            <a:pPr marL="335254" lvl="1" indent="-167627" algn="just">
              <a:lnSpc>
                <a:spcPts val="2173"/>
              </a:lnSpc>
              <a:buFont typeface="Arial"/>
              <a:buChar char="•"/>
            </a:pPr>
            <a:r>
              <a:rPr lang="en-US" sz="1552" b="1">
                <a:solidFill>
                  <a:srgbClr val="000000"/>
                </a:solidFill>
                <a:latin typeface="Poppins Bold"/>
                <a:ea typeface="Poppins Bold"/>
                <a:cs typeface="Poppins Bold"/>
                <a:sym typeface="Poppins Bold"/>
              </a:rPr>
              <a:t>Metode: Debezium tehnoloģija, kas nolasīs datus no transakciju failiem un nosūtīs uz DAGR kodolu.</a:t>
            </a:r>
          </a:p>
          <a:p>
            <a:pPr marL="335254" lvl="1" indent="-167627" algn="just">
              <a:lnSpc>
                <a:spcPts val="2173"/>
              </a:lnSpc>
              <a:buFont typeface="Arial"/>
              <a:buChar char="•"/>
            </a:pPr>
            <a:r>
              <a:rPr lang="en-US" sz="1552" b="1">
                <a:solidFill>
                  <a:srgbClr val="000000"/>
                </a:solidFill>
                <a:latin typeface="Poppins Bold"/>
                <a:ea typeface="Poppins Bold"/>
                <a:cs typeface="Poppins Bold"/>
                <a:sym typeface="Poppins Bold"/>
              </a:rPr>
              <a:t>Plusi: Nav izmaiņu datu devēja vai DAGR pusē, bet var prasīt būtiskas izmaiņas DBVS konfigurācijā.</a:t>
            </a:r>
          </a:p>
          <a:p>
            <a:pPr algn="just">
              <a:lnSpc>
                <a:spcPts val="3573"/>
              </a:lnSpc>
              <a:spcBef>
                <a:spcPct val="0"/>
              </a:spcBef>
            </a:pPr>
            <a:endParaRPr lang="en-US" sz="1552" b="1">
              <a:solidFill>
                <a:srgbClr val="000000"/>
              </a:solidFill>
              <a:latin typeface="Poppins Bold"/>
              <a:ea typeface="Poppins Bold"/>
              <a:cs typeface="Poppins Bold"/>
              <a:sym typeface="Poppins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38125"/>
            <a:ext cx="15350807" cy="2085975"/>
          </a:xfrm>
          <a:prstGeom prst="rect">
            <a:avLst/>
          </a:prstGeom>
        </p:spPr>
        <p:txBody>
          <a:bodyPr lIns="0" tIns="0" rIns="0" bIns="0" rtlCol="0" anchor="t">
            <a:spAutoFit/>
          </a:bodyPr>
          <a:lstStyle/>
          <a:p>
            <a:pPr algn="ctr">
              <a:lnSpc>
                <a:spcPts val="8022"/>
              </a:lnSpc>
            </a:pPr>
            <a:r>
              <a:rPr lang="en-US" sz="6685" b="1">
                <a:solidFill>
                  <a:srgbClr val="21921F"/>
                </a:solidFill>
                <a:latin typeface="Poppins Ultra-Bold"/>
                <a:ea typeface="Poppins Ultra-Bold"/>
                <a:cs typeface="Poppins Ultra-Bold"/>
                <a:sym typeface="Poppins Ultra-Bold"/>
              </a:rPr>
              <a:t>Datu devēja savienojuma reģistrācija</a:t>
            </a:r>
          </a:p>
        </p:txBody>
      </p:sp>
      <p:grpSp>
        <p:nvGrpSpPr>
          <p:cNvPr id="3" name="Group 3"/>
          <p:cNvGrpSpPr/>
          <p:nvPr/>
        </p:nvGrpSpPr>
        <p:grpSpPr>
          <a:xfrm>
            <a:off x="-1321348" y="3055198"/>
            <a:ext cx="20930696" cy="8662536"/>
            <a:chOff x="0" y="0"/>
            <a:chExt cx="5512611" cy="2281491"/>
          </a:xfrm>
        </p:grpSpPr>
        <p:sp>
          <p:nvSpPr>
            <p:cNvPr id="4" name="Freeform 4"/>
            <p:cNvSpPr/>
            <p:nvPr/>
          </p:nvSpPr>
          <p:spPr>
            <a:xfrm>
              <a:off x="0" y="0"/>
              <a:ext cx="5512611" cy="2281491"/>
            </a:xfrm>
            <a:custGeom>
              <a:avLst/>
              <a:gdLst/>
              <a:ahLst/>
              <a:cxnLst/>
              <a:rect l="l" t="t" r="r" b="b"/>
              <a:pathLst>
                <a:path w="5512611" h="2281491">
                  <a:moveTo>
                    <a:pt x="0" y="0"/>
                  </a:moveTo>
                  <a:lnTo>
                    <a:pt x="5512611" y="0"/>
                  </a:lnTo>
                  <a:lnTo>
                    <a:pt x="5512611" y="2281491"/>
                  </a:lnTo>
                  <a:lnTo>
                    <a:pt x="0" y="2281491"/>
                  </a:lnTo>
                  <a:close/>
                </a:path>
              </a:pathLst>
            </a:custGeom>
            <a:solidFill>
              <a:srgbClr val="336633"/>
            </a:solidFill>
          </p:spPr>
          <p:txBody>
            <a:bodyPr/>
            <a:lstStyle/>
            <a:p>
              <a:endParaRPr lang="en-US"/>
            </a:p>
          </p:txBody>
        </p:sp>
        <p:sp>
          <p:nvSpPr>
            <p:cNvPr id="5" name="TextBox 5"/>
            <p:cNvSpPr txBox="1"/>
            <p:nvPr/>
          </p:nvSpPr>
          <p:spPr>
            <a:xfrm>
              <a:off x="0" y="-38100"/>
              <a:ext cx="5512611" cy="231959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14386" y="2429792"/>
            <a:ext cx="16230600" cy="6828508"/>
            <a:chOff x="0" y="0"/>
            <a:chExt cx="4274726" cy="1798455"/>
          </a:xfrm>
        </p:grpSpPr>
        <p:sp>
          <p:nvSpPr>
            <p:cNvPr id="7" name="Freeform 7"/>
            <p:cNvSpPr/>
            <p:nvPr/>
          </p:nvSpPr>
          <p:spPr>
            <a:xfrm>
              <a:off x="0" y="0"/>
              <a:ext cx="4274726" cy="1798455"/>
            </a:xfrm>
            <a:custGeom>
              <a:avLst/>
              <a:gdLst/>
              <a:ahLst/>
              <a:cxnLst/>
              <a:rect l="l" t="t" r="r" b="b"/>
              <a:pathLst>
                <a:path w="4274726" h="1798455">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000000">
                <a:alpha val="0"/>
              </a:srgbClr>
            </a:solidFill>
            <a:ln w="247650" cap="rnd">
              <a:solidFill>
                <a:srgbClr val="FFFFFF"/>
              </a:solidFill>
              <a:prstDash val="solid"/>
              <a:round/>
            </a:ln>
          </p:spPr>
          <p:txBody>
            <a:bodyPr/>
            <a:lstStyle/>
            <a:p>
              <a:endParaRPr lang="en-US"/>
            </a:p>
          </p:txBody>
        </p:sp>
        <p:sp>
          <p:nvSpPr>
            <p:cNvPr id="8" name="TextBox 8"/>
            <p:cNvSpPr txBox="1"/>
            <p:nvPr/>
          </p:nvSpPr>
          <p:spPr>
            <a:xfrm>
              <a:off x="0" y="-38100"/>
              <a:ext cx="4274726" cy="183655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6744950" y="-981075"/>
            <a:ext cx="2864398" cy="286439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5858243" y="451124"/>
            <a:ext cx="603155" cy="60315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6047633" y="1277496"/>
            <a:ext cx="827529" cy="82752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6633"/>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7502494" y="3279309"/>
            <a:ext cx="8877014" cy="4918091"/>
          </a:xfrm>
          <a:custGeom>
            <a:avLst/>
            <a:gdLst/>
            <a:ahLst/>
            <a:cxnLst/>
            <a:rect l="l" t="t" r="r" b="b"/>
            <a:pathLst>
              <a:path w="8877014" h="4918091">
                <a:moveTo>
                  <a:pt x="0" y="0"/>
                </a:moveTo>
                <a:lnTo>
                  <a:pt x="8877013" y="0"/>
                </a:lnTo>
                <a:lnTo>
                  <a:pt x="8877013" y="4918091"/>
                </a:lnTo>
                <a:lnTo>
                  <a:pt x="0" y="4918091"/>
                </a:lnTo>
                <a:lnTo>
                  <a:pt x="0" y="0"/>
                </a:lnTo>
                <a:close/>
              </a:path>
            </a:pathLst>
          </a:custGeom>
          <a:blipFill>
            <a:blip r:embed="rId2"/>
            <a:stretch>
              <a:fillRect/>
            </a:stretch>
          </a:blipFill>
        </p:spPr>
        <p:txBody>
          <a:bodyPr/>
          <a:lstStyle/>
          <a:p>
            <a:endParaRPr lang="en-US"/>
          </a:p>
        </p:txBody>
      </p:sp>
      <p:grpSp>
        <p:nvGrpSpPr>
          <p:cNvPr id="19" name="Group 19"/>
          <p:cNvGrpSpPr/>
          <p:nvPr/>
        </p:nvGrpSpPr>
        <p:grpSpPr>
          <a:xfrm>
            <a:off x="1352887" y="3279309"/>
            <a:ext cx="5888661" cy="4918091"/>
            <a:chOff x="0" y="0"/>
            <a:chExt cx="1550923" cy="1295300"/>
          </a:xfrm>
        </p:grpSpPr>
        <p:sp>
          <p:nvSpPr>
            <p:cNvPr id="20" name="Freeform 20"/>
            <p:cNvSpPr/>
            <p:nvPr/>
          </p:nvSpPr>
          <p:spPr>
            <a:xfrm>
              <a:off x="0" y="0"/>
              <a:ext cx="1550923" cy="1295300"/>
            </a:xfrm>
            <a:custGeom>
              <a:avLst/>
              <a:gdLst/>
              <a:ahLst/>
              <a:cxnLst/>
              <a:rect l="l" t="t" r="r" b="b"/>
              <a:pathLst>
                <a:path w="1550923" h="1295300">
                  <a:moveTo>
                    <a:pt x="0" y="0"/>
                  </a:moveTo>
                  <a:lnTo>
                    <a:pt x="1550923" y="0"/>
                  </a:lnTo>
                  <a:lnTo>
                    <a:pt x="1550923" y="1295300"/>
                  </a:lnTo>
                  <a:lnTo>
                    <a:pt x="0" y="1295300"/>
                  </a:lnTo>
                  <a:close/>
                </a:path>
              </a:pathLst>
            </a:custGeom>
            <a:solidFill>
              <a:srgbClr val="FFFFFF"/>
            </a:solidFill>
          </p:spPr>
          <p:txBody>
            <a:bodyPr/>
            <a:lstStyle/>
            <a:p>
              <a:endParaRPr lang="en-US"/>
            </a:p>
          </p:txBody>
        </p:sp>
        <p:sp>
          <p:nvSpPr>
            <p:cNvPr id="21" name="TextBox 21"/>
            <p:cNvSpPr txBox="1"/>
            <p:nvPr/>
          </p:nvSpPr>
          <p:spPr>
            <a:xfrm>
              <a:off x="0" y="-38100"/>
              <a:ext cx="1550923" cy="13334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547898" y="3329998"/>
            <a:ext cx="5512510" cy="4867401"/>
          </a:xfrm>
          <a:prstGeom prst="rect">
            <a:avLst/>
          </a:prstGeom>
        </p:spPr>
        <p:txBody>
          <a:bodyPr lIns="0" tIns="0" rIns="0" bIns="0" rtlCol="0" anchor="t">
            <a:spAutoFit/>
          </a:bodyPr>
          <a:lstStyle/>
          <a:p>
            <a:pPr algn="just">
              <a:lnSpc>
                <a:spcPts val="2618"/>
              </a:lnSpc>
            </a:pPr>
            <a:r>
              <a:rPr lang="en-US" sz="1870">
                <a:solidFill>
                  <a:srgbClr val="000000"/>
                </a:solidFill>
                <a:latin typeface="Poppins"/>
                <a:ea typeface="Poppins"/>
                <a:cs typeface="Poppins"/>
                <a:sym typeface="Poppins"/>
              </a:rPr>
              <a:t>Lai izplatītu datus uz DAGR, jāreģistrē datu devēja savienojums.</a:t>
            </a:r>
            <a:r>
              <a:rPr lang="en-US" sz="1870" b="1">
                <a:solidFill>
                  <a:srgbClr val="000000"/>
                </a:solidFill>
                <a:latin typeface="Poppins Bold"/>
                <a:ea typeface="Poppins Bold"/>
                <a:cs typeface="Poppins Bold"/>
                <a:sym typeface="Poppins Bold"/>
              </a:rPr>
              <a:t> Katram datu avotam</a:t>
            </a:r>
            <a:r>
              <a:rPr lang="en-US" sz="1870">
                <a:solidFill>
                  <a:srgbClr val="000000"/>
                </a:solidFill>
                <a:latin typeface="Poppins"/>
                <a:ea typeface="Poppins"/>
                <a:cs typeface="Poppins"/>
                <a:sym typeface="Poppins"/>
              </a:rPr>
              <a:t> ieteicams reģistrēt</a:t>
            </a:r>
            <a:r>
              <a:rPr lang="en-US" sz="1870" b="1">
                <a:solidFill>
                  <a:srgbClr val="000000"/>
                </a:solidFill>
                <a:latin typeface="Poppins Bold"/>
                <a:ea typeface="Poppins Bold"/>
                <a:cs typeface="Poppins Bold"/>
                <a:sym typeface="Poppins Bold"/>
              </a:rPr>
              <a:t> atsevišķu</a:t>
            </a:r>
            <a:r>
              <a:rPr lang="en-US" sz="1870">
                <a:solidFill>
                  <a:srgbClr val="000000"/>
                </a:solidFill>
                <a:latin typeface="Poppins"/>
                <a:ea typeface="Poppins"/>
                <a:cs typeface="Poppins"/>
                <a:sym typeface="Poppins"/>
              </a:rPr>
              <a:t> savienojumu.</a:t>
            </a:r>
          </a:p>
          <a:p>
            <a:pPr algn="just">
              <a:lnSpc>
                <a:spcPts val="2618"/>
              </a:lnSpc>
            </a:pPr>
            <a:endParaRPr lang="en-US" sz="1870">
              <a:solidFill>
                <a:srgbClr val="000000"/>
              </a:solidFill>
              <a:latin typeface="Poppins"/>
              <a:ea typeface="Poppins"/>
              <a:cs typeface="Poppins"/>
              <a:sym typeface="Poppins"/>
            </a:endParaRPr>
          </a:p>
          <a:p>
            <a:pPr algn="just">
              <a:lnSpc>
                <a:spcPts val="2618"/>
              </a:lnSpc>
            </a:pPr>
            <a:r>
              <a:rPr lang="en-US" sz="1870">
                <a:solidFill>
                  <a:srgbClr val="000000"/>
                </a:solidFill>
                <a:latin typeface="Poppins"/>
                <a:ea typeface="Poppins"/>
                <a:cs typeface="Poppins"/>
                <a:sym typeface="Poppins"/>
              </a:rPr>
              <a:t>Reģistrācija veicama pašapkalpošanās portālā sadaļā “Piekļuve DAGR” → “Savienotāji”. Reģistrācijas formā jānorāda:</a:t>
            </a:r>
          </a:p>
          <a:p>
            <a:pPr marL="403737" lvl="1" indent="-201869" algn="just">
              <a:lnSpc>
                <a:spcPts val="2618"/>
              </a:lnSpc>
              <a:buFont typeface="Arial"/>
              <a:buChar char="•"/>
            </a:pPr>
            <a:r>
              <a:rPr lang="en-US" sz="1870">
                <a:solidFill>
                  <a:srgbClr val="000000"/>
                </a:solidFill>
                <a:latin typeface="Poppins"/>
                <a:ea typeface="Poppins"/>
                <a:cs typeface="Poppins"/>
                <a:sym typeface="Poppins"/>
              </a:rPr>
              <a:t>Savienojuma </a:t>
            </a:r>
            <a:r>
              <a:rPr lang="en-US" sz="1870" b="1">
                <a:solidFill>
                  <a:srgbClr val="000000"/>
                </a:solidFill>
                <a:latin typeface="Poppins Bold"/>
                <a:ea typeface="Poppins Bold"/>
                <a:cs typeface="Poppins Bold"/>
                <a:sym typeface="Poppins Bold"/>
              </a:rPr>
              <a:t>nosaukums</a:t>
            </a:r>
            <a:r>
              <a:rPr lang="en-US" sz="1870">
                <a:solidFill>
                  <a:srgbClr val="000000"/>
                </a:solidFill>
                <a:latin typeface="Poppins"/>
                <a:ea typeface="Poppins"/>
                <a:cs typeface="Poppins"/>
                <a:sym typeface="Poppins"/>
              </a:rPr>
              <a:t> un </a:t>
            </a:r>
            <a:r>
              <a:rPr lang="en-US" sz="1870" b="1">
                <a:solidFill>
                  <a:srgbClr val="000000"/>
                </a:solidFill>
                <a:latin typeface="Poppins Bold"/>
                <a:ea typeface="Poppins Bold"/>
                <a:cs typeface="Poppins Bold"/>
                <a:sym typeface="Poppins Bold"/>
              </a:rPr>
              <a:t>identifikators</a:t>
            </a:r>
          </a:p>
          <a:p>
            <a:pPr marL="403737" lvl="1" indent="-201869" algn="just">
              <a:lnSpc>
                <a:spcPts val="2618"/>
              </a:lnSpc>
              <a:buFont typeface="Arial"/>
              <a:buChar char="•"/>
            </a:pPr>
            <a:r>
              <a:rPr lang="en-US" sz="1870">
                <a:solidFill>
                  <a:srgbClr val="000000"/>
                </a:solidFill>
                <a:latin typeface="Poppins"/>
                <a:ea typeface="Poppins"/>
                <a:cs typeface="Poppins"/>
                <a:sym typeface="Poppins"/>
              </a:rPr>
              <a:t>Aktivitātes</a:t>
            </a:r>
            <a:r>
              <a:rPr lang="en-US" sz="1870" b="1">
                <a:solidFill>
                  <a:srgbClr val="000000"/>
                </a:solidFill>
                <a:latin typeface="Poppins Bold"/>
                <a:ea typeface="Poppins Bold"/>
                <a:cs typeface="Poppins Bold"/>
                <a:sym typeface="Poppins Bold"/>
              </a:rPr>
              <a:t> statuss</a:t>
            </a:r>
          </a:p>
          <a:p>
            <a:pPr marL="403737" lvl="1" indent="-201869" algn="just">
              <a:lnSpc>
                <a:spcPts val="2618"/>
              </a:lnSpc>
              <a:buFont typeface="Arial"/>
              <a:buChar char="•"/>
            </a:pPr>
            <a:r>
              <a:rPr lang="en-US" sz="1870">
                <a:solidFill>
                  <a:srgbClr val="000000"/>
                </a:solidFill>
                <a:latin typeface="Poppins"/>
                <a:ea typeface="Poppins"/>
                <a:cs typeface="Poppins"/>
                <a:sym typeface="Poppins"/>
              </a:rPr>
              <a:t>Drošības talona </a:t>
            </a:r>
            <a:r>
              <a:rPr lang="en-US" sz="1870" b="1">
                <a:solidFill>
                  <a:srgbClr val="000000"/>
                </a:solidFill>
                <a:latin typeface="Poppins Bold"/>
                <a:ea typeface="Poppins Bold"/>
                <a:cs typeface="Poppins Bold"/>
                <a:sym typeface="Poppins Bold"/>
              </a:rPr>
              <a:t>dzīves cikla ilgums</a:t>
            </a:r>
          </a:p>
          <a:p>
            <a:pPr algn="just">
              <a:lnSpc>
                <a:spcPts val="2618"/>
              </a:lnSpc>
            </a:pPr>
            <a:endParaRPr lang="en-US" sz="1870" b="1">
              <a:solidFill>
                <a:srgbClr val="000000"/>
              </a:solidFill>
              <a:latin typeface="Poppins Bold"/>
              <a:ea typeface="Poppins Bold"/>
              <a:cs typeface="Poppins Bold"/>
              <a:sym typeface="Poppins Bold"/>
            </a:endParaRPr>
          </a:p>
          <a:p>
            <a:pPr algn="just">
              <a:lnSpc>
                <a:spcPts val="2618"/>
              </a:lnSpc>
            </a:pPr>
            <a:r>
              <a:rPr lang="en-US" sz="1870">
                <a:solidFill>
                  <a:srgbClr val="000000"/>
                </a:solidFill>
                <a:latin typeface="Poppins"/>
                <a:ea typeface="Poppins"/>
                <a:cs typeface="Poppins"/>
                <a:sym typeface="Poppins"/>
              </a:rPr>
              <a:t>Pēc reģistrācijas iespējams pievienot </a:t>
            </a:r>
            <a:r>
              <a:rPr lang="en-US" sz="1870" b="1">
                <a:solidFill>
                  <a:srgbClr val="000000"/>
                </a:solidFill>
                <a:latin typeface="Poppins Bold"/>
                <a:ea typeface="Poppins Bold"/>
                <a:cs typeface="Poppins Bold"/>
                <a:sym typeface="Poppins Bold"/>
              </a:rPr>
              <a:t>X.509 drošības sertifikātu</a:t>
            </a:r>
          </a:p>
          <a:p>
            <a:pPr algn="just">
              <a:lnSpc>
                <a:spcPts val="2618"/>
              </a:lnSpc>
              <a:spcBef>
                <a:spcPct val="0"/>
              </a:spcBef>
            </a:pPr>
            <a:endParaRPr lang="en-US" sz="1870" b="1">
              <a:solidFill>
                <a:srgbClr val="000000"/>
              </a:solidFill>
              <a:latin typeface="Poppins Bold"/>
              <a:ea typeface="Poppins Bold"/>
              <a:cs typeface="Poppins Bold"/>
              <a:sym typeface="Poppins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84449"/>
            <a:ext cx="15350807" cy="2085975"/>
          </a:xfrm>
          <a:prstGeom prst="rect">
            <a:avLst/>
          </a:prstGeom>
        </p:spPr>
        <p:txBody>
          <a:bodyPr lIns="0" tIns="0" rIns="0" bIns="0" rtlCol="0" anchor="t">
            <a:spAutoFit/>
          </a:bodyPr>
          <a:lstStyle/>
          <a:p>
            <a:pPr algn="ctr">
              <a:lnSpc>
                <a:spcPts val="8022"/>
              </a:lnSpc>
            </a:pPr>
            <a:r>
              <a:rPr lang="en-US" sz="6685" b="1">
                <a:solidFill>
                  <a:srgbClr val="21921F"/>
                </a:solidFill>
                <a:latin typeface="Poppins Ultra-Bold"/>
                <a:ea typeface="Poppins Ultra-Bold"/>
                <a:cs typeface="Poppins Ultra-Bold"/>
                <a:sym typeface="Poppins Ultra-Bold"/>
              </a:rPr>
              <a:t>Savienotāja palaišana un konfigurācija</a:t>
            </a:r>
          </a:p>
        </p:txBody>
      </p:sp>
      <p:grpSp>
        <p:nvGrpSpPr>
          <p:cNvPr id="3" name="Group 3"/>
          <p:cNvGrpSpPr/>
          <p:nvPr/>
        </p:nvGrpSpPr>
        <p:grpSpPr>
          <a:xfrm>
            <a:off x="-1321348" y="3055198"/>
            <a:ext cx="20930696" cy="8662536"/>
            <a:chOff x="0" y="0"/>
            <a:chExt cx="5512611" cy="2281491"/>
          </a:xfrm>
        </p:grpSpPr>
        <p:sp>
          <p:nvSpPr>
            <p:cNvPr id="4" name="Freeform 4"/>
            <p:cNvSpPr/>
            <p:nvPr/>
          </p:nvSpPr>
          <p:spPr>
            <a:xfrm>
              <a:off x="0" y="0"/>
              <a:ext cx="5512611" cy="2281491"/>
            </a:xfrm>
            <a:custGeom>
              <a:avLst/>
              <a:gdLst/>
              <a:ahLst/>
              <a:cxnLst/>
              <a:rect l="l" t="t" r="r" b="b"/>
              <a:pathLst>
                <a:path w="5512611" h="2281491">
                  <a:moveTo>
                    <a:pt x="0" y="0"/>
                  </a:moveTo>
                  <a:lnTo>
                    <a:pt x="5512611" y="0"/>
                  </a:lnTo>
                  <a:lnTo>
                    <a:pt x="5512611" y="2281491"/>
                  </a:lnTo>
                  <a:lnTo>
                    <a:pt x="0" y="2281491"/>
                  </a:lnTo>
                  <a:close/>
                </a:path>
              </a:pathLst>
            </a:custGeom>
            <a:solidFill>
              <a:srgbClr val="336633"/>
            </a:solidFill>
          </p:spPr>
          <p:txBody>
            <a:bodyPr/>
            <a:lstStyle/>
            <a:p>
              <a:endParaRPr lang="en-US"/>
            </a:p>
          </p:txBody>
        </p:sp>
        <p:sp>
          <p:nvSpPr>
            <p:cNvPr id="5" name="TextBox 5"/>
            <p:cNvSpPr txBox="1"/>
            <p:nvPr/>
          </p:nvSpPr>
          <p:spPr>
            <a:xfrm>
              <a:off x="0" y="-38100"/>
              <a:ext cx="5512611" cy="231959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2612874"/>
            <a:ext cx="16230600" cy="6828508"/>
            <a:chOff x="0" y="0"/>
            <a:chExt cx="4274726" cy="1798455"/>
          </a:xfrm>
        </p:grpSpPr>
        <p:sp>
          <p:nvSpPr>
            <p:cNvPr id="7" name="Freeform 7"/>
            <p:cNvSpPr/>
            <p:nvPr/>
          </p:nvSpPr>
          <p:spPr>
            <a:xfrm>
              <a:off x="0" y="0"/>
              <a:ext cx="4274726" cy="1798455"/>
            </a:xfrm>
            <a:custGeom>
              <a:avLst/>
              <a:gdLst/>
              <a:ahLst/>
              <a:cxnLst/>
              <a:rect l="l" t="t" r="r" b="b"/>
              <a:pathLst>
                <a:path w="4274726" h="1798455">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000000">
                <a:alpha val="0"/>
              </a:srgbClr>
            </a:solidFill>
            <a:ln w="247650" cap="rnd">
              <a:solidFill>
                <a:srgbClr val="FFFFFF"/>
              </a:solidFill>
              <a:prstDash val="solid"/>
              <a:round/>
            </a:ln>
          </p:spPr>
          <p:txBody>
            <a:bodyPr/>
            <a:lstStyle/>
            <a:p>
              <a:endParaRPr lang="en-US"/>
            </a:p>
          </p:txBody>
        </p:sp>
        <p:sp>
          <p:nvSpPr>
            <p:cNvPr id="8" name="TextBox 8"/>
            <p:cNvSpPr txBox="1"/>
            <p:nvPr/>
          </p:nvSpPr>
          <p:spPr>
            <a:xfrm>
              <a:off x="0" y="-38100"/>
              <a:ext cx="4274726" cy="183655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6744950" y="-981075"/>
            <a:ext cx="2864398" cy="286439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5858243" y="451124"/>
            <a:ext cx="603155" cy="60315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6047633" y="1277496"/>
            <a:ext cx="827529" cy="82752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6633"/>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2044476" y="3213451"/>
            <a:ext cx="14416922" cy="981201"/>
          </a:xfrm>
          <a:prstGeom prst="rect">
            <a:avLst/>
          </a:prstGeom>
        </p:spPr>
        <p:txBody>
          <a:bodyPr lIns="0" tIns="0" rIns="0" bIns="0" rtlCol="0" anchor="t">
            <a:spAutoFit/>
          </a:bodyPr>
          <a:lstStyle/>
          <a:p>
            <a:pPr algn="just">
              <a:lnSpc>
                <a:spcPts val="2618"/>
              </a:lnSpc>
              <a:spcBef>
                <a:spcPct val="0"/>
              </a:spcBef>
            </a:pPr>
            <a:r>
              <a:rPr lang="en-US" sz="1870">
                <a:solidFill>
                  <a:srgbClr val="FFFFFF"/>
                </a:solidFill>
                <a:latin typeface="Poppins"/>
                <a:ea typeface="Poppins"/>
                <a:cs typeface="Poppins"/>
                <a:sym typeface="Poppins"/>
              </a:rPr>
              <a:t>Datu devēja savienotājs ir JAVA aplikācija, kas nodrošina datu pārraidi no datu avotiem uz DAGR kodolu, izmantojot DAGR REST API. Tas transformē un nosūta datus drošā veidā, kas nodrošina datu devējam pilnu kontroli pār savienotāja darbību un konfigurāciju.</a:t>
            </a:r>
          </a:p>
        </p:txBody>
      </p:sp>
      <p:sp>
        <p:nvSpPr>
          <p:cNvPr id="19" name="TextBox 19"/>
          <p:cNvSpPr txBox="1"/>
          <p:nvPr/>
        </p:nvSpPr>
        <p:spPr>
          <a:xfrm>
            <a:off x="1962585" y="4356577"/>
            <a:ext cx="5800826" cy="3895851"/>
          </a:xfrm>
          <a:prstGeom prst="rect">
            <a:avLst/>
          </a:prstGeom>
        </p:spPr>
        <p:txBody>
          <a:bodyPr lIns="0" tIns="0" rIns="0" bIns="0" rtlCol="0" anchor="t">
            <a:spAutoFit/>
          </a:bodyPr>
          <a:lstStyle/>
          <a:p>
            <a:pPr algn="just">
              <a:lnSpc>
                <a:spcPts val="2618"/>
              </a:lnSpc>
            </a:pPr>
            <a:r>
              <a:rPr lang="en-US" sz="1870" b="1">
                <a:solidFill>
                  <a:srgbClr val="FFFFFF"/>
                </a:solidFill>
                <a:latin typeface="Poppins Bold"/>
                <a:ea typeface="Poppins Bold"/>
                <a:cs typeface="Poppins Bold"/>
                <a:sym typeface="Poppins Bold"/>
              </a:rPr>
              <a:t>Nepieciešamās datnes</a:t>
            </a:r>
          </a:p>
          <a:p>
            <a:pPr algn="just">
              <a:lnSpc>
                <a:spcPts val="2618"/>
              </a:lnSpc>
            </a:pPr>
            <a:endParaRPr lang="en-US" sz="1870" b="1">
              <a:solidFill>
                <a:srgbClr val="FFFFFF"/>
              </a:solidFill>
              <a:latin typeface="Poppins Bold"/>
              <a:ea typeface="Poppins Bold"/>
              <a:cs typeface="Poppins Bold"/>
              <a:sym typeface="Poppins Bold"/>
            </a:endParaRPr>
          </a:p>
          <a:p>
            <a:pPr marL="403737" lvl="1" indent="-201869" algn="just">
              <a:lnSpc>
                <a:spcPts val="2618"/>
              </a:lnSpc>
              <a:buFont typeface="Arial"/>
              <a:buChar char="•"/>
            </a:pPr>
            <a:r>
              <a:rPr lang="en-US" sz="1870" b="1">
                <a:solidFill>
                  <a:srgbClr val="FFFFFF"/>
                </a:solidFill>
                <a:latin typeface="Poppins Bold"/>
                <a:ea typeface="Poppins Bold"/>
                <a:cs typeface="Poppins Bold"/>
                <a:sym typeface="Poppins Bold"/>
              </a:rPr>
              <a:t>dagr-connector.jar:</a:t>
            </a:r>
            <a:r>
              <a:rPr lang="en-US" sz="1870">
                <a:solidFill>
                  <a:srgbClr val="FFFFFF"/>
                </a:solidFill>
                <a:latin typeface="Poppins"/>
                <a:ea typeface="Poppins"/>
                <a:cs typeface="Poppins"/>
                <a:sym typeface="Poppins"/>
              </a:rPr>
              <a:t> Savienotāja aplikācija, pieejama DAGR portālā.</a:t>
            </a:r>
          </a:p>
          <a:p>
            <a:pPr marL="403737" lvl="1" indent="-201869" algn="just">
              <a:lnSpc>
                <a:spcPts val="2618"/>
              </a:lnSpc>
              <a:buFont typeface="Arial"/>
              <a:buChar char="•"/>
            </a:pPr>
            <a:r>
              <a:rPr lang="en-US" sz="1870" b="1">
                <a:solidFill>
                  <a:srgbClr val="FFFFFF"/>
                </a:solidFill>
                <a:latin typeface="Poppins Bold"/>
                <a:ea typeface="Poppins Bold"/>
                <a:cs typeface="Poppins Bold"/>
                <a:sym typeface="Poppins Bold"/>
              </a:rPr>
              <a:t>application.conf</a:t>
            </a:r>
            <a:r>
              <a:rPr lang="en-US" sz="1870">
                <a:solidFill>
                  <a:srgbClr val="FFFFFF"/>
                </a:solidFill>
                <a:latin typeface="Poppins"/>
                <a:ea typeface="Poppins"/>
                <a:cs typeface="Poppins"/>
                <a:sym typeface="Poppins"/>
              </a:rPr>
              <a:t>: Konfigurācijas fails, kas ietver pieslēguma informāciju, datu avota specifikācijas un darbināšanas parametrus.</a:t>
            </a:r>
          </a:p>
          <a:p>
            <a:pPr marL="403737" lvl="1" indent="-201869" algn="just">
              <a:lnSpc>
                <a:spcPts val="2618"/>
              </a:lnSpc>
              <a:buFont typeface="Arial"/>
              <a:buChar char="•"/>
            </a:pPr>
            <a:r>
              <a:rPr lang="en-US" sz="1870" b="1">
                <a:solidFill>
                  <a:srgbClr val="FFFFFF"/>
                </a:solidFill>
                <a:latin typeface="Poppins Bold"/>
                <a:ea typeface="Poppins Bold"/>
                <a:cs typeface="Poppins Bold"/>
                <a:sym typeface="Poppins Bold"/>
              </a:rPr>
              <a:t>connector.yaml:</a:t>
            </a:r>
            <a:r>
              <a:rPr lang="en-US" sz="1870">
                <a:solidFill>
                  <a:srgbClr val="FFFFFF"/>
                </a:solidFill>
                <a:latin typeface="Poppins"/>
                <a:ea typeface="Poppins"/>
                <a:cs typeface="Poppins"/>
                <a:sym typeface="Poppins"/>
              </a:rPr>
              <a:t> Datu struktūras kartējums starp avota un mērķa datiem.</a:t>
            </a:r>
          </a:p>
          <a:p>
            <a:pPr marL="403737" lvl="1" indent="-201869" algn="just">
              <a:lnSpc>
                <a:spcPts val="2618"/>
              </a:lnSpc>
              <a:spcBef>
                <a:spcPct val="0"/>
              </a:spcBef>
              <a:buFont typeface="Arial"/>
              <a:buChar char="•"/>
            </a:pPr>
            <a:r>
              <a:rPr lang="en-US" sz="1870" b="1">
                <a:solidFill>
                  <a:srgbClr val="FFFFFF"/>
                </a:solidFill>
                <a:latin typeface="Poppins Bold"/>
                <a:ea typeface="Poppins Bold"/>
                <a:cs typeface="Poppins Bold"/>
                <a:sym typeface="Poppins Bold"/>
              </a:rPr>
              <a:t>logback.xml</a:t>
            </a:r>
            <a:r>
              <a:rPr lang="en-US" sz="1870">
                <a:solidFill>
                  <a:srgbClr val="FFFFFF"/>
                </a:solidFill>
                <a:latin typeface="Poppins"/>
                <a:ea typeface="Poppins"/>
                <a:cs typeface="Poppins"/>
                <a:sym typeface="Poppins"/>
              </a:rPr>
              <a:t>: Žurnalēšanas konfigurācija, lai noteiktu savienotāja darbības žurnālu līmeni.</a:t>
            </a:r>
          </a:p>
          <a:p>
            <a:pPr algn="just">
              <a:lnSpc>
                <a:spcPts val="2618"/>
              </a:lnSpc>
              <a:spcBef>
                <a:spcPct val="0"/>
              </a:spcBef>
            </a:pPr>
            <a:endParaRPr lang="en-US" sz="1870">
              <a:solidFill>
                <a:srgbClr val="FFFFFF"/>
              </a:solidFill>
              <a:latin typeface="Poppins"/>
              <a:ea typeface="Poppins"/>
              <a:cs typeface="Poppins"/>
              <a:sym typeface="Poppins"/>
            </a:endParaRPr>
          </a:p>
        </p:txBody>
      </p:sp>
      <p:sp>
        <p:nvSpPr>
          <p:cNvPr id="20" name="TextBox 20"/>
          <p:cNvSpPr txBox="1"/>
          <p:nvPr/>
        </p:nvSpPr>
        <p:spPr>
          <a:xfrm>
            <a:off x="8704104" y="4356577"/>
            <a:ext cx="8040846" cy="3895851"/>
          </a:xfrm>
          <a:prstGeom prst="rect">
            <a:avLst/>
          </a:prstGeom>
        </p:spPr>
        <p:txBody>
          <a:bodyPr lIns="0" tIns="0" rIns="0" bIns="0" rtlCol="0" anchor="t">
            <a:spAutoFit/>
          </a:bodyPr>
          <a:lstStyle/>
          <a:p>
            <a:pPr algn="just">
              <a:lnSpc>
                <a:spcPts val="2618"/>
              </a:lnSpc>
            </a:pPr>
            <a:r>
              <a:rPr lang="en-US" sz="1870" b="1">
                <a:solidFill>
                  <a:srgbClr val="FFFFFF"/>
                </a:solidFill>
                <a:latin typeface="Poppins Bold"/>
                <a:ea typeface="Poppins Bold"/>
                <a:cs typeface="Poppins Bold"/>
                <a:sym typeface="Poppins Bold"/>
              </a:rPr>
              <a:t>Uzstādīšanas Soļi</a:t>
            </a:r>
          </a:p>
          <a:p>
            <a:pPr algn="just">
              <a:lnSpc>
                <a:spcPts val="2618"/>
              </a:lnSpc>
            </a:pPr>
            <a:endParaRPr lang="en-US" sz="1870" b="1">
              <a:solidFill>
                <a:srgbClr val="FFFFFF"/>
              </a:solidFill>
              <a:latin typeface="Poppins Bold"/>
              <a:ea typeface="Poppins Bold"/>
              <a:cs typeface="Poppins Bold"/>
              <a:sym typeface="Poppins Bold"/>
            </a:endParaRPr>
          </a:p>
          <a:p>
            <a:pPr marL="403737" lvl="1" indent="-201869" algn="just">
              <a:lnSpc>
                <a:spcPts val="2618"/>
              </a:lnSpc>
              <a:buAutoNum type="arabicPeriod"/>
            </a:pPr>
            <a:r>
              <a:rPr lang="en-US" sz="1870">
                <a:solidFill>
                  <a:srgbClr val="FFFFFF"/>
                </a:solidFill>
                <a:latin typeface="Poppins"/>
                <a:ea typeface="Poppins"/>
                <a:cs typeface="Poppins"/>
                <a:sym typeface="Poppins"/>
              </a:rPr>
              <a:t>Instalēt Java 17.</a:t>
            </a:r>
          </a:p>
          <a:p>
            <a:pPr marL="403737" lvl="1" indent="-201869" algn="just">
              <a:lnSpc>
                <a:spcPts val="2618"/>
              </a:lnSpc>
              <a:buAutoNum type="arabicPeriod"/>
            </a:pPr>
            <a:r>
              <a:rPr lang="en-US" sz="1870">
                <a:solidFill>
                  <a:srgbClr val="FFFFFF"/>
                </a:solidFill>
                <a:latin typeface="Poppins"/>
                <a:ea typeface="Poppins"/>
                <a:cs typeface="Poppins"/>
                <a:sym typeface="Poppins"/>
              </a:rPr>
              <a:t>Lejupielādēt un sagatavot nepieciešamās datnes, tostarp </a:t>
            </a:r>
            <a:r>
              <a:rPr lang="en-US" sz="1870" i="1">
                <a:solidFill>
                  <a:srgbClr val="FFFFFF"/>
                </a:solidFill>
                <a:latin typeface="Poppins Italics"/>
                <a:ea typeface="Poppins Italics"/>
                <a:cs typeface="Poppins Italics"/>
                <a:sym typeface="Poppins Italics"/>
              </a:rPr>
              <a:t>dagr-connector.jar</a:t>
            </a:r>
            <a:r>
              <a:rPr lang="en-US" sz="1870">
                <a:solidFill>
                  <a:srgbClr val="FFFFFF"/>
                </a:solidFill>
                <a:latin typeface="Poppins"/>
                <a:ea typeface="Poppins"/>
                <a:cs typeface="Poppins"/>
                <a:sym typeface="Poppins"/>
              </a:rPr>
              <a:t> un </a:t>
            </a:r>
            <a:r>
              <a:rPr lang="en-US" sz="1870" i="1">
                <a:solidFill>
                  <a:srgbClr val="FFFFFF"/>
                </a:solidFill>
                <a:latin typeface="Poppins Italics"/>
                <a:ea typeface="Poppins Italics"/>
                <a:cs typeface="Poppins Italics"/>
                <a:sym typeface="Poppins Italics"/>
              </a:rPr>
              <a:t>PostgreSQL JDBC</a:t>
            </a:r>
            <a:r>
              <a:rPr lang="en-US" sz="1870">
                <a:solidFill>
                  <a:srgbClr val="FFFFFF"/>
                </a:solidFill>
                <a:latin typeface="Poppins"/>
                <a:ea typeface="Poppins"/>
                <a:cs typeface="Poppins"/>
                <a:sym typeface="Poppins"/>
              </a:rPr>
              <a:t> draiveri.</a:t>
            </a:r>
          </a:p>
          <a:p>
            <a:pPr marL="403737" lvl="1" indent="-201869" algn="just">
              <a:lnSpc>
                <a:spcPts val="2618"/>
              </a:lnSpc>
              <a:buAutoNum type="arabicPeriod"/>
            </a:pPr>
            <a:r>
              <a:rPr lang="en-US" sz="1870">
                <a:solidFill>
                  <a:srgbClr val="FFFFFF"/>
                </a:solidFill>
                <a:latin typeface="Poppins"/>
                <a:ea typeface="Poppins"/>
                <a:cs typeface="Poppins"/>
                <a:sym typeface="Poppins"/>
              </a:rPr>
              <a:t>Izveidot direktoriju un izvietot visus nepieciešamos failus vienuviet.</a:t>
            </a:r>
          </a:p>
          <a:p>
            <a:pPr marL="403737" lvl="1" indent="-201869" algn="just">
              <a:lnSpc>
                <a:spcPts val="2618"/>
              </a:lnSpc>
              <a:buAutoNum type="arabicPeriod"/>
            </a:pPr>
            <a:r>
              <a:rPr lang="en-US" sz="1870">
                <a:solidFill>
                  <a:srgbClr val="FFFFFF"/>
                </a:solidFill>
                <a:latin typeface="Poppins"/>
                <a:ea typeface="Poppins"/>
                <a:cs typeface="Poppins"/>
                <a:sym typeface="Poppins"/>
              </a:rPr>
              <a:t>Rediģēt </a:t>
            </a:r>
            <a:r>
              <a:rPr lang="en-US" sz="1870" i="1">
                <a:solidFill>
                  <a:srgbClr val="FFFFFF"/>
                </a:solidFill>
                <a:latin typeface="Poppins Italics"/>
                <a:ea typeface="Poppins Italics"/>
                <a:cs typeface="Poppins Italics"/>
                <a:sym typeface="Poppins Italics"/>
              </a:rPr>
              <a:t>application.conf</a:t>
            </a:r>
            <a:r>
              <a:rPr lang="en-US" sz="1870">
                <a:solidFill>
                  <a:srgbClr val="FFFFFF"/>
                </a:solidFill>
                <a:latin typeface="Poppins"/>
                <a:ea typeface="Poppins"/>
                <a:cs typeface="Poppins"/>
                <a:sym typeface="Poppins"/>
              </a:rPr>
              <a:t>, lai pielāgotu JDBC pieslēguma parametrus un citus specifiskos iestatījumus.</a:t>
            </a:r>
          </a:p>
          <a:p>
            <a:pPr marL="403737" lvl="1" indent="-201869" algn="just">
              <a:lnSpc>
                <a:spcPts val="2618"/>
              </a:lnSpc>
              <a:spcBef>
                <a:spcPct val="0"/>
              </a:spcBef>
              <a:buAutoNum type="arabicPeriod"/>
            </a:pPr>
            <a:r>
              <a:rPr lang="en-US" sz="1870">
                <a:solidFill>
                  <a:srgbClr val="FFFFFF"/>
                </a:solidFill>
                <a:latin typeface="Poppins"/>
                <a:ea typeface="Poppins"/>
                <a:cs typeface="Poppins"/>
                <a:sym typeface="Poppins"/>
              </a:rPr>
              <a:t>Konfigurēt </a:t>
            </a:r>
            <a:r>
              <a:rPr lang="en-US" sz="1870" i="1">
                <a:solidFill>
                  <a:srgbClr val="FFFFFF"/>
                </a:solidFill>
                <a:latin typeface="Poppins Italics"/>
                <a:ea typeface="Poppins Italics"/>
                <a:cs typeface="Poppins Italics"/>
                <a:sym typeface="Poppins Italics"/>
              </a:rPr>
              <a:t>connector.yaml</a:t>
            </a:r>
            <a:r>
              <a:rPr lang="en-US" sz="1870">
                <a:solidFill>
                  <a:srgbClr val="FFFFFF"/>
                </a:solidFill>
                <a:latin typeface="Poppins"/>
                <a:ea typeface="Poppins"/>
                <a:cs typeface="Poppins"/>
                <a:sym typeface="Poppins"/>
              </a:rPr>
              <a:t>, nodrošinot, ka datu struktūras kartējums atbilst avota datu bāzei.</a:t>
            </a:r>
          </a:p>
          <a:p>
            <a:pPr algn="just">
              <a:lnSpc>
                <a:spcPts val="2618"/>
              </a:lnSpc>
              <a:spcBef>
                <a:spcPct val="0"/>
              </a:spcBef>
            </a:pPr>
            <a:endParaRPr lang="en-US" sz="1870">
              <a:solidFill>
                <a:srgbClr val="FFFFFF"/>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6AC66B"/>
            </a:solidFill>
          </p:spPr>
          <p:txBody>
            <a:bodyPr/>
            <a:lstStyle/>
            <a:p>
              <a:endParaRPr lang="en-US"/>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519823" y="2399664"/>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21921F"/>
            </a:solidFill>
          </p:spPr>
          <p:txBody>
            <a:bodyPr/>
            <a:lstStyle/>
            <a:p>
              <a:endParaRPr lang="en-US"/>
            </a:p>
          </p:txBody>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2" name="Group 12"/>
          <p:cNvGrpSpPr/>
          <p:nvPr/>
        </p:nvGrpSpPr>
        <p:grpSpPr>
          <a:xfrm>
            <a:off x="1303801" y="2353149"/>
            <a:ext cx="432044" cy="4320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246065" y="7456654"/>
            <a:ext cx="432044" cy="4320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3827" y="9089590"/>
            <a:ext cx="2831992" cy="283199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902B"/>
            </a:solidFill>
          </p:spPr>
          <p:txBody>
            <a:bodyPr/>
            <a:lstStyle/>
            <a:p>
              <a:endParaRPr lang="en-US"/>
            </a:p>
          </p:txBody>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823139" y="435103"/>
            <a:ext cx="1187194" cy="118719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902B"/>
            </a:solidFill>
          </p:spPr>
          <p:txBody>
            <a:bodyPr/>
            <a:lstStyle/>
            <a:p>
              <a:endParaRPr lang="en-US"/>
            </a:p>
          </p:txBody>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7517484" y="8711283"/>
            <a:ext cx="1050577" cy="105057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902B"/>
            </a:solidFill>
          </p:spPr>
          <p:txBody>
            <a:bodyPr/>
            <a:lstStyle/>
            <a:p>
              <a:endParaRPr lang="en-US"/>
            </a:p>
          </p:txBody>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8042772" y="-897152"/>
            <a:ext cx="1794303" cy="179430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29" name="TextBox 29"/>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0" name="Freeform 30"/>
          <p:cNvSpPr/>
          <p:nvPr/>
        </p:nvSpPr>
        <p:spPr>
          <a:xfrm>
            <a:off x="10136677" y="5047443"/>
            <a:ext cx="9897851" cy="1115758"/>
          </a:xfrm>
          <a:custGeom>
            <a:avLst/>
            <a:gdLst/>
            <a:ahLst/>
            <a:cxnLst/>
            <a:rect l="l" t="t" r="r" b="b"/>
            <a:pathLst>
              <a:path w="9897851" h="1115758">
                <a:moveTo>
                  <a:pt x="0" y="0"/>
                </a:moveTo>
                <a:lnTo>
                  <a:pt x="9897851" y="0"/>
                </a:lnTo>
                <a:lnTo>
                  <a:pt x="9897851" y="1115758"/>
                </a:lnTo>
                <a:lnTo>
                  <a:pt x="0" y="11157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1" name="TextBox 31"/>
          <p:cNvSpPr txBox="1"/>
          <p:nvPr/>
        </p:nvSpPr>
        <p:spPr>
          <a:xfrm>
            <a:off x="10638376" y="4910310"/>
            <a:ext cx="5970332" cy="1313823"/>
          </a:xfrm>
          <a:prstGeom prst="rect">
            <a:avLst/>
          </a:prstGeom>
        </p:spPr>
        <p:txBody>
          <a:bodyPr lIns="0" tIns="0" rIns="0" bIns="0" rtlCol="0" anchor="t">
            <a:spAutoFit/>
          </a:bodyPr>
          <a:lstStyle/>
          <a:p>
            <a:pPr algn="r">
              <a:lnSpc>
                <a:spcPts val="9839"/>
              </a:lnSpc>
            </a:pPr>
            <a:r>
              <a:rPr lang="en-US" sz="8199" b="1">
                <a:solidFill>
                  <a:srgbClr val="FFFFFF"/>
                </a:solidFill>
                <a:latin typeface="Poppins Bold"/>
                <a:ea typeface="Poppins Bold"/>
                <a:cs typeface="Poppins Bold"/>
                <a:sym typeface="Poppins Bold"/>
              </a:rPr>
              <a:t>Paldies!</a:t>
            </a:r>
          </a:p>
        </p:txBody>
      </p:sp>
      <p:grpSp>
        <p:nvGrpSpPr>
          <p:cNvPr id="32" name="Group 32"/>
          <p:cNvGrpSpPr/>
          <p:nvPr/>
        </p:nvGrpSpPr>
        <p:grpSpPr>
          <a:xfrm>
            <a:off x="1499154" y="2246445"/>
            <a:ext cx="5826545" cy="5794110"/>
            <a:chOff x="0" y="0"/>
            <a:chExt cx="6385521" cy="6349975"/>
          </a:xfrm>
        </p:grpSpPr>
        <p:sp>
          <p:nvSpPr>
            <p:cNvPr id="33" name="Freeform 33"/>
            <p:cNvSpPr/>
            <p:nvPr/>
          </p:nvSpPr>
          <p:spPr>
            <a:xfrm>
              <a:off x="0" y="0"/>
              <a:ext cx="6385521" cy="6349975"/>
            </a:xfrm>
            <a:custGeom>
              <a:avLst/>
              <a:gdLst/>
              <a:ahLst/>
              <a:cxnLst/>
              <a:rect l="l" t="t" r="r" b="b"/>
              <a:pathLst>
                <a:path w="6385521" h="6349975">
                  <a:moveTo>
                    <a:pt x="6385521" y="3175025"/>
                  </a:moveTo>
                  <a:cubicBezTo>
                    <a:pt x="6385521" y="4928451"/>
                    <a:pt x="4956045" y="6349975"/>
                    <a:pt x="3192760" y="6349975"/>
                  </a:cubicBezTo>
                  <a:cubicBezTo>
                    <a:pt x="1429450" y="6349975"/>
                    <a:pt x="0" y="4928451"/>
                    <a:pt x="0" y="3175025"/>
                  </a:cubicBezTo>
                  <a:cubicBezTo>
                    <a:pt x="0" y="1421511"/>
                    <a:pt x="1429450" y="0"/>
                    <a:pt x="3192760" y="0"/>
                  </a:cubicBezTo>
                  <a:cubicBezTo>
                    <a:pt x="4956071" y="0"/>
                    <a:pt x="6385521" y="1421511"/>
                    <a:pt x="6385521" y="3175025"/>
                  </a:cubicBezTo>
                  <a:close/>
                </a:path>
              </a:pathLst>
            </a:custGeom>
            <a:blipFill>
              <a:blip r:embed="rId10"/>
              <a:stretch>
                <a:fillRect l="-16295" r="-16295"/>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59591" y="1580478"/>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336633"/>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32620E"/>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835684" y="6321154"/>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32620E"/>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5745960" y="2594986"/>
            <a:ext cx="13583489" cy="1142614"/>
            <a:chOff x="0" y="0"/>
            <a:chExt cx="3049338" cy="256504"/>
          </a:xfrm>
        </p:grpSpPr>
        <p:sp>
          <p:nvSpPr>
            <p:cNvPr id="12" name="Freeform 12"/>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32620E"/>
            </a:solidFill>
          </p:spPr>
          <p:txBody>
            <a:bodyPr/>
            <a:lstStyle/>
            <a:p>
              <a:endParaRPr lang="en-US"/>
            </a:p>
          </p:txBody>
        </p:sp>
        <p:sp>
          <p:nvSpPr>
            <p:cNvPr id="13" name="TextBox 13"/>
            <p:cNvSpPr txBox="1"/>
            <p:nvPr/>
          </p:nvSpPr>
          <p:spPr>
            <a:xfrm>
              <a:off x="0" y="-38100"/>
              <a:ext cx="3049338" cy="294604"/>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639207" y="2059539"/>
            <a:ext cx="2213507" cy="2213507"/>
            <a:chOff x="0" y="0"/>
            <a:chExt cx="812800" cy="812800"/>
          </a:xfrm>
        </p:grpSpPr>
        <p:sp>
          <p:nvSpPr>
            <p:cNvPr id="15" name="Freeform 15"/>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29741D"/>
            </a:solidFill>
          </p:spPr>
          <p:txBody>
            <a:bodyPr/>
            <a:lstStyle/>
            <a:p>
              <a:endParaRPr lang="en-US"/>
            </a:p>
          </p:txBody>
        </p:sp>
        <p:sp>
          <p:nvSpPr>
            <p:cNvPr id="16" name="TextBox 16"/>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5745960" y="5786847"/>
            <a:ext cx="13583489" cy="1142614"/>
            <a:chOff x="0" y="0"/>
            <a:chExt cx="3049338" cy="256504"/>
          </a:xfrm>
        </p:grpSpPr>
        <p:sp>
          <p:nvSpPr>
            <p:cNvPr id="18" name="Freeform 18"/>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25632D"/>
            </a:solidFill>
          </p:spPr>
          <p:txBody>
            <a:bodyPr/>
            <a:lstStyle/>
            <a:p>
              <a:endParaRPr lang="en-US"/>
            </a:p>
          </p:txBody>
        </p:sp>
        <p:sp>
          <p:nvSpPr>
            <p:cNvPr id="19" name="TextBox 19"/>
            <p:cNvSpPr txBox="1"/>
            <p:nvPr/>
          </p:nvSpPr>
          <p:spPr>
            <a:xfrm>
              <a:off x="0" y="-38100"/>
              <a:ext cx="3049338" cy="294604"/>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4639207" y="5251400"/>
            <a:ext cx="2213507" cy="2213507"/>
            <a:chOff x="0" y="0"/>
            <a:chExt cx="812800" cy="812800"/>
          </a:xfrm>
        </p:grpSpPr>
        <p:sp>
          <p:nvSpPr>
            <p:cNvPr id="21" name="Freeform 21"/>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336633"/>
            </a:solidFill>
          </p:spPr>
          <p:txBody>
            <a:bodyPr/>
            <a:lstStyle/>
            <a:p>
              <a:endParaRPr lang="en-US"/>
            </a:p>
          </p:txBody>
        </p:sp>
        <p:sp>
          <p:nvSpPr>
            <p:cNvPr id="22" name="TextBox 22"/>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23" name="Freeform 23"/>
          <p:cNvSpPr/>
          <p:nvPr/>
        </p:nvSpPr>
        <p:spPr>
          <a:xfrm>
            <a:off x="5238526" y="2502694"/>
            <a:ext cx="1014868" cy="1234906"/>
          </a:xfrm>
          <a:custGeom>
            <a:avLst/>
            <a:gdLst/>
            <a:ahLst/>
            <a:cxnLst/>
            <a:rect l="l" t="t" r="r" b="b"/>
            <a:pathLst>
              <a:path w="1014868" h="1234906">
                <a:moveTo>
                  <a:pt x="0" y="0"/>
                </a:moveTo>
                <a:lnTo>
                  <a:pt x="1014869" y="0"/>
                </a:lnTo>
                <a:lnTo>
                  <a:pt x="1014869" y="1234906"/>
                </a:lnTo>
                <a:lnTo>
                  <a:pt x="0" y="12349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5352829" y="5857640"/>
            <a:ext cx="786262" cy="1001028"/>
          </a:xfrm>
          <a:custGeom>
            <a:avLst/>
            <a:gdLst/>
            <a:ahLst/>
            <a:cxnLst/>
            <a:rect l="l" t="t" r="r" b="b"/>
            <a:pathLst>
              <a:path w="786262" h="1001028">
                <a:moveTo>
                  <a:pt x="0" y="0"/>
                </a:moveTo>
                <a:lnTo>
                  <a:pt x="786262" y="0"/>
                </a:lnTo>
                <a:lnTo>
                  <a:pt x="786262" y="1001028"/>
                </a:lnTo>
                <a:lnTo>
                  <a:pt x="0" y="1001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7045361" y="2603157"/>
            <a:ext cx="4436017" cy="974074"/>
          </a:xfrm>
          <a:prstGeom prst="rect">
            <a:avLst/>
          </a:prstGeom>
        </p:spPr>
        <p:txBody>
          <a:bodyPr lIns="0" tIns="0" rIns="0" bIns="0" rtlCol="0" anchor="t">
            <a:spAutoFit/>
          </a:bodyPr>
          <a:lstStyle/>
          <a:p>
            <a:pPr algn="just">
              <a:lnSpc>
                <a:spcPts val="7637"/>
              </a:lnSpc>
              <a:spcBef>
                <a:spcPct val="0"/>
              </a:spcBef>
            </a:pPr>
            <a:r>
              <a:rPr lang="en-US" sz="5455" b="1">
                <a:solidFill>
                  <a:srgbClr val="FFFFFF"/>
                </a:solidFill>
                <a:latin typeface="Poppins Medium"/>
                <a:ea typeface="Poppins Medium"/>
                <a:cs typeface="Poppins Medium"/>
                <a:sym typeface="Poppins Medium"/>
              </a:rPr>
              <a:t>DAGR</a:t>
            </a:r>
          </a:p>
        </p:txBody>
      </p:sp>
      <p:sp>
        <p:nvSpPr>
          <p:cNvPr id="26" name="TextBox 26"/>
          <p:cNvSpPr txBox="1"/>
          <p:nvPr/>
        </p:nvSpPr>
        <p:spPr>
          <a:xfrm>
            <a:off x="7045361" y="5795018"/>
            <a:ext cx="4436017" cy="974074"/>
          </a:xfrm>
          <a:prstGeom prst="rect">
            <a:avLst/>
          </a:prstGeom>
        </p:spPr>
        <p:txBody>
          <a:bodyPr lIns="0" tIns="0" rIns="0" bIns="0" rtlCol="0" anchor="t">
            <a:spAutoFit/>
          </a:bodyPr>
          <a:lstStyle/>
          <a:p>
            <a:pPr algn="just">
              <a:lnSpc>
                <a:spcPts val="7637"/>
              </a:lnSpc>
              <a:spcBef>
                <a:spcPct val="0"/>
              </a:spcBef>
            </a:pPr>
            <a:r>
              <a:rPr lang="en-US" sz="5455" b="1">
                <a:solidFill>
                  <a:srgbClr val="FFFFFF"/>
                </a:solidFill>
                <a:latin typeface="Poppins Medium"/>
                <a:ea typeface="Poppins Medium"/>
                <a:cs typeface="Poppins Medium"/>
                <a:sym typeface="Poppins Medium"/>
              </a:rPr>
              <a:t>Mērķis</a:t>
            </a:r>
          </a:p>
        </p:txBody>
      </p:sp>
      <p:sp>
        <p:nvSpPr>
          <p:cNvPr id="27" name="TextBox 27"/>
          <p:cNvSpPr txBox="1"/>
          <p:nvPr/>
        </p:nvSpPr>
        <p:spPr>
          <a:xfrm>
            <a:off x="7045361" y="4025647"/>
            <a:ext cx="9836996" cy="542925"/>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Poppins Medium"/>
                <a:ea typeface="Poppins Medium"/>
                <a:cs typeface="Poppins Medium"/>
                <a:sym typeface="Poppins Medium"/>
              </a:rPr>
              <a:t>Datu izplatīšanas un pārvaldības platforma </a:t>
            </a:r>
          </a:p>
        </p:txBody>
      </p:sp>
      <p:sp>
        <p:nvSpPr>
          <p:cNvPr id="28" name="TextBox 28"/>
          <p:cNvSpPr txBox="1"/>
          <p:nvPr/>
        </p:nvSpPr>
        <p:spPr>
          <a:xfrm>
            <a:off x="7045361" y="7247594"/>
            <a:ext cx="9836996" cy="1609725"/>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Poppins Medium"/>
                <a:ea typeface="Poppins Medium"/>
                <a:cs typeface="Poppins Medium"/>
                <a:sym typeface="Poppins Medium"/>
              </a:rPr>
              <a:t>Nodrošināt vienotu un augstas veiktspējas datu izplatīšanas risinājumu, uzlabojot datu pieprasījumu apstrādes efektivitāti.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35087" y="971550"/>
            <a:ext cx="10017825" cy="942975"/>
          </a:xfrm>
          <a:prstGeom prst="rect">
            <a:avLst/>
          </a:prstGeom>
        </p:spPr>
        <p:txBody>
          <a:bodyPr lIns="0" tIns="0" rIns="0" bIns="0" rtlCol="0" anchor="t">
            <a:spAutoFit/>
          </a:bodyPr>
          <a:lstStyle/>
          <a:p>
            <a:pPr algn="ctr">
              <a:lnSpc>
                <a:spcPts val="7002"/>
              </a:lnSpc>
            </a:pPr>
            <a:r>
              <a:rPr lang="en-US" sz="5835" b="1">
                <a:solidFill>
                  <a:srgbClr val="25632D"/>
                </a:solidFill>
                <a:latin typeface="Poppins Ultra-Bold"/>
                <a:ea typeface="Poppins Ultra-Bold"/>
                <a:cs typeface="Poppins Ultra-Bold"/>
                <a:sym typeface="Poppins Ultra-Bold"/>
              </a:rPr>
              <a:t>DAGR galvenās iespējas</a:t>
            </a:r>
          </a:p>
        </p:txBody>
      </p:sp>
      <p:grpSp>
        <p:nvGrpSpPr>
          <p:cNvPr id="3" name="Group 3"/>
          <p:cNvGrpSpPr/>
          <p:nvPr/>
        </p:nvGrpSpPr>
        <p:grpSpPr>
          <a:xfrm>
            <a:off x="2179367" y="3491953"/>
            <a:ext cx="2138934" cy="213893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120644" y="3491953"/>
            <a:ext cx="2138934" cy="213893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8061922" y="3491953"/>
            <a:ext cx="2138934" cy="21389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003199" y="3491953"/>
            <a:ext cx="2138934" cy="213893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3944476" y="3491953"/>
            <a:ext cx="2138934" cy="213893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2574694" y="3887281"/>
            <a:ext cx="1348279" cy="1348279"/>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TextBox 19"/>
          <p:cNvSpPr txBox="1"/>
          <p:nvPr/>
        </p:nvSpPr>
        <p:spPr>
          <a:xfrm>
            <a:off x="2073616" y="7039172"/>
            <a:ext cx="2350437" cy="742142"/>
          </a:xfrm>
          <a:prstGeom prst="rect">
            <a:avLst/>
          </a:prstGeom>
        </p:spPr>
        <p:txBody>
          <a:bodyPr lIns="0" tIns="0" rIns="0" bIns="0" rtlCol="0" anchor="t">
            <a:spAutoFit/>
          </a:bodyPr>
          <a:lstStyle/>
          <a:p>
            <a:pPr algn="ctr">
              <a:lnSpc>
                <a:spcPts val="1939"/>
              </a:lnSpc>
              <a:spcBef>
                <a:spcPct val="0"/>
              </a:spcBef>
            </a:pPr>
            <a:r>
              <a:rPr lang="en-US" sz="1385" b="1">
                <a:solidFill>
                  <a:srgbClr val="292828"/>
                </a:solidFill>
                <a:latin typeface="Poppins Medium"/>
                <a:ea typeface="Poppins Medium"/>
                <a:cs typeface="Poppins Medium"/>
                <a:sym typeface="Poppins Medium"/>
              </a:rPr>
              <a:t>Centralizēta platforma datu pārvaldībai un izplatīšanai.</a:t>
            </a:r>
          </a:p>
        </p:txBody>
      </p:sp>
      <p:sp>
        <p:nvSpPr>
          <p:cNvPr id="20" name="TextBox 20"/>
          <p:cNvSpPr txBox="1"/>
          <p:nvPr/>
        </p:nvSpPr>
        <p:spPr>
          <a:xfrm>
            <a:off x="2073616" y="6010867"/>
            <a:ext cx="2350437" cy="941780"/>
          </a:xfrm>
          <a:prstGeom prst="rect">
            <a:avLst/>
          </a:prstGeom>
        </p:spPr>
        <p:txBody>
          <a:bodyPr lIns="0" tIns="0" rIns="0" bIns="0" rtlCol="0" anchor="t">
            <a:spAutoFit/>
          </a:bodyPr>
          <a:lstStyle/>
          <a:p>
            <a:pPr algn="ctr">
              <a:lnSpc>
                <a:spcPts val="3740"/>
              </a:lnSpc>
              <a:spcBef>
                <a:spcPct val="0"/>
              </a:spcBef>
            </a:pPr>
            <a:r>
              <a:rPr lang="en-US" sz="2672" b="1">
                <a:solidFill>
                  <a:srgbClr val="336633"/>
                </a:solidFill>
                <a:latin typeface="Poppins Ultra-Bold"/>
                <a:ea typeface="Poppins Ultra-Bold"/>
                <a:cs typeface="Poppins Ultra-Bold"/>
                <a:sym typeface="Poppins Ultra-Bold"/>
              </a:rPr>
              <a:t>Vienota datu izplatīšana</a:t>
            </a:r>
          </a:p>
        </p:txBody>
      </p:sp>
      <p:sp>
        <p:nvSpPr>
          <p:cNvPr id="21" name="TextBox 21"/>
          <p:cNvSpPr txBox="1"/>
          <p:nvPr/>
        </p:nvSpPr>
        <p:spPr>
          <a:xfrm>
            <a:off x="4999186" y="7039172"/>
            <a:ext cx="2400882" cy="742142"/>
          </a:xfrm>
          <a:prstGeom prst="rect">
            <a:avLst/>
          </a:prstGeom>
        </p:spPr>
        <p:txBody>
          <a:bodyPr lIns="0" tIns="0" rIns="0" bIns="0" rtlCol="0" anchor="t">
            <a:spAutoFit/>
          </a:bodyPr>
          <a:lstStyle/>
          <a:p>
            <a:pPr algn="ctr">
              <a:lnSpc>
                <a:spcPts val="1939"/>
              </a:lnSpc>
              <a:spcBef>
                <a:spcPct val="0"/>
              </a:spcBef>
            </a:pPr>
            <a:r>
              <a:rPr lang="en-US" sz="1385" b="1">
                <a:solidFill>
                  <a:srgbClr val="292828"/>
                </a:solidFill>
                <a:latin typeface="Poppins Medium"/>
                <a:ea typeface="Poppins Medium"/>
                <a:cs typeface="Poppins Medium"/>
                <a:sym typeface="Poppins Medium"/>
              </a:rPr>
              <a:t>Uzlabota spēja efektīvi apstrādāt intensīvus datu pieprasījumus.</a:t>
            </a:r>
          </a:p>
        </p:txBody>
      </p:sp>
      <p:sp>
        <p:nvSpPr>
          <p:cNvPr id="22" name="TextBox 22"/>
          <p:cNvSpPr txBox="1"/>
          <p:nvPr/>
        </p:nvSpPr>
        <p:spPr>
          <a:xfrm>
            <a:off x="4999186" y="6010867"/>
            <a:ext cx="2350437" cy="941780"/>
          </a:xfrm>
          <a:prstGeom prst="rect">
            <a:avLst/>
          </a:prstGeom>
        </p:spPr>
        <p:txBody>
          <a:bodyPr lIns="0" tIns="0" rIns="0" bIns="0" rtlCol="0" anchor="t">
            <a:spAutoFit/>
          </a:bodyPr>
          <a:lstStyle/>
          <a:p>
            <a:pPr algn="ctr">
              <a:lnSpc>
                <a:spcPts val="3740"/>
              </a:lnSpc>
              <a:spcBef>
                <a:spcPct val="0"/>
              </a:spcBef>
            </a:pPr>
            <a:r>
              <a:rPr lang="en-US" sz="2672" b="1">
                <a:solidFill>
                  <a:srgbClr val="336633"/>
                </a:solidFill>
                <a:latin typeface="Poppins Ultra-Bold"/>
                <a:ea typeface="Poppins Ultra-Bold"/>
                <a:cs typeface="Poppins Ultra-Bold"/>
                <a:sym typeface="Poppins Ultra-Bold"/>
              </a:rPr>
              <a:t>Augsta veiktspēja</a:t>
            </a:r>
          </a:p>
        </p:txBody>
      </p:sp>
      <p:sp>
        <p:nvSpPr>
          <p:cNvPr id="23" name="TextBox 23"/>
          <p:cNvSpPr txBox="1"/>
          <p:nvPr/>
        </p:nvSpPr>
        <p:spPr>
          <a:xfrm>
            <a:off x="7971568" y="7039172"/>
            <a:ext cx="2400882" cy="742142"/>
          </a:xfrm>
          <a:prstGeom prst="rect">
            <a:avLst/>
          </a:prstGeom>
        </p:spPr>
        <p:txBody>
          <a:bodyPr lIns="0" tIns="0" rIns="0" bIns="0" rtlCol="0" anchor="t">
            <a:spAutoFit/>
          </a:bodyPr>
          <a:lstStyle/>
          <a:p>
            <a:pPr algn="ctr">
              <a:lnSpc>
                <a:spcPts val="1939"/>
              </a:lnSpc>
              <a:spcBef>
                <a:spcPct val="0"/>
              </a:spcBef>
            </a:pPr>
            <a:r>
              <a:rPr lang="en-US" sz="1385" b="1">
                <a:solidFill>
                  <a:srgbClr val="292828"/>
                </a:solidFill>
                <a:latin typeface="Poppins Medium"/>
                <a:ea typeface="Poppins Medium"/>
                <a:cs typeface="Poppins Medium"/>
                <a:sym typeface="Poppins Medium"/>
              </a:rPr>
              <a:t>Atvieglo piekļuvi būtiskiem datiem dažādām ieinteresētajām pusēm.</a:t>
            </a:r>
          </a:p>
        </p:txBody>
      </p:sp>
      <p:sp>
        <p:nvSpPr>
          <p:cNvPr id="24" name="TextBox 24"/>
          <p:cNvSpPr txBox="1"/>
          <p:nvPr/>
        </p:nvSpPr>
        <p:spPr>
          <a:xfrm>
            <a:off x="7971568" y="6244229"/>
            <a:ext cx="2350437" cy="475055"/>
          </a:xfrm>
          <a:prstGeom prst="rect">
            <a:avLst/>
          </a:prstGeom>
        </p:spPr>
        <p:txBody>
          <a:bodyPr lIns="0" tIns="0" rIns="0" bIns="0" rtlCol="0" anchor="t">
            <a:spAutoFit/>
          </a:bodyPr>
          <a:lstStyle/>
          <a:p>
            <a:pPr algn="ctr">
              <a:lnSpc>
                <a:spcPts val="3740"/>
              </a:lnSpc>
              <a:spcBef>
                <a:spcPct val="0"/>
              </a:spcBef>
            </a:pPr>
            <a:r>
              <a:rPr lang="en-US" sz="2672" b="1">
                <a:solidFill>
                  <a:srgbClr val="336633"/>
                </a:solidFill>
                <a:latin typeface="Poppins Ultra-Bold"/>
                <a:ea typeface="Poppins Ultra-Bold"/>
                <a:cs typeface="Poppins Ultra-Bold"/>
                <a:sym typeface="Poppins Ultra-Bold"/>
              </a:rPr>
              <a:t>Pieejamība</a:t>
            </a:r>
          </a:p>
        </p:txBody>
      </p:sp>
      <p:sp>
        <p:nvSpPr>
          <p:cNvPr id="25" name="TextBox 25"/>
          <p:cNvSpPr txBox="1"/>
          <p:nvPr/>
        </p:nvSpPr>
        <p:spPr>
          <a:xfrm>
            <a:off x="11010625" y="7056762"/>
            <a:ext cx="2400882" cy="498910"/>
          </a:xfrm>
          <a:prstGeom prst="rect">
            <a:avLst/>
          </a:prstGeom>
        </p:spPr>
        <p:txBody>
          <a:bodyPr lIns="0" tIns="0" rIns="0" bIns="0" rtlCol="0" anchor="t">
            <a:spAutoFit/>
          </a:bodyPr>
          <a:lstStyle/>
          <a:p>
            <a:pPr algn="ctr">
              <a:lnSpc>
                <a:spcPts val="1939"/>
              </a:lnSpc>
              <a:spcBef>
                <a:spcPct val="0"/>
              </a:spcBef>
            </a:pPr>
            <a:r>
              <a:rPr lang="en-US" sz="1385" b="1">
                <a:solidFill>
                  <a:srgbClr val="292828"/>
                </a:solidFill>
                <a:latin typeface="Poppins Medium"/>
                <a:ea typeface="Poppins Medium"/>
                <a:cs typeface="Poppins Medium"/>
                <a:sym typeface="Poppins Medium"/>
              </a:rPr>
              <a:t>Datu aprites pārskatāmība un kontrole.</a:t>
            </a:r>
          </a:p>
        </p:txBody>
      </p:sp>
      <p:sp>
        <p:nvSpPr>
          <p:cNvPr id="26" name="TextBox 26"/>
          <p:cNvSpPr txBox="1"/>
          <p:nvPr/>
        </p:nvSpPr>
        <p:spPr>
          <a:xfrm>
            <a:off x="11035848" y="6244229"/>
            <a:ext cx="2350437" cy="475055"/>
          </a:xfrm>
          <a:prstGeom prst="rect">
            <a:avLst/>
          </a:prstGeom>
        </p:spPr>
        <p:txBody>
          <a:bodyPr lIns="0" tIns="0" rIns="0" bIns="0" rtlCol="0" anchor="t">
            <a:spAutoFit/>
          </a:bodyPr>
          <a:lstStyle/>
          <a:p>
            <a:pPr algn="ctr">
              <a:lnSpc>
                <a:spcPts val="3740"/>
              </a:lnSpc>
              <a:spcBef>
                <a:spcPct val="0"/>
              </a:spcBef>
            </a:pPr>
            <a:r>
              <a:rPr lang="en-US" sz="2672" b="1">
                <a:solidFill>
                  <a:srgbClr val="336633"/>
                </a:solidFill>
                <a:latin typeface="Poppins Ultra-Bold"/>
                <a:ea typeface="Poppins Ultra-Bold"/>
                <a:cs typeface="Poppins Ultra-Bold"/>
                <a:sym typeface="Poppins Ultra-Bold"/>
              </a:rPr>
              <a:t>Auditēšana</a:t>
            </a:r>
          </a:p>
        </p:txBody>
      </p:sp>
      <p:sp>
        <p:nvSpPr>
          <p:cNvPr id="27" name="TextBox 27"/>
          <p:cNvSpPr txBox="1"/>
          <p:nvPr/>
        </p:nvSpPr>
        <p:spPr>
          <a:xfrm>
            <a:off x="13838725" y="7056762"/>
            <a:ext cx="2400882" cy="742142"/>
          </a:xfrm>
          <a:prstGeom prst="rect">
            <a:avLst/>
          </a:prstGeom>
        </p:spPr>
        <p:txBody>
          <a:bodyPr lIns="0" tIns="0" rIns="0" bIns="0" rtlCol="0" anchor="t">
            <a:spAutoFit/>
          </a:bodyPr>
          <a:lstStyle/>
          <a:p>
            <a:pPr algn="ctr">
              <a:lnSpc>
                <a:spcPts val="1939"/>
              </a:lnSpc>
              <a:spcBef>
                <a:spcPct val="0"/>
              </a:spcBef>
            </a:pPr>
            <a:r>
              <a:rPr lang="en-US" sz="1385" b="1">
                <a:solidFill>
                  <a:srgbClr val="292828"/>
                </a:solidFill>
                <a:latin typeface="Poppins Medium"/>
                <a:ea typeface="Poppins Medium"/>
                <a:cs typeface="Poppins Medium"/>
                <a:sym typeface="Poppins Medium"/>
              </a:rPr>
              <a:t>Lietotāji var patstāvīgi pieprasīt un pārvaldīt datu plūsmas.</a:t>
            </a:r>
          </a:p>
        </p:txBody>
      </p:sp>
      <p:sp>
        <p:nvSpPr>
          <p:cNvPr id="28" name="TextBox 28"/>
          <p:cNvSpPr txBox="1"/>
          <p:nvPr/>
        </p:nvSpPr>
        <p:spPr>
          <a:xfrm>
            <a:off x="13732974" y="6244229"/>
            <a:ext cx="3290119" cy="475055"/>
          </a:xfrm>
          <a:prstGeom prst="rect">
            <a:avLst/>
          </a:prstGeom>
        </p:spPr>
        <p:txBody>
          <a:bodyPr lIns="0" tIns="0" rIns="0" bIns="0" rtlCol="0" anchor="t">
            <a:spAutoFit/>
          </a:bodyPr>
          <a:lstStyle/>
          <a:p>
            <a:pPr algn="ctr">
              <a:lnSpc>
                <a:spcPts val="3740"/>
              </a:lnSpc>
              <a:spcBef>
                <a:spcPct val="0"/>
              </a:spcBef>
            </a:pPr>
            <a:r>
              <a:rPr lang="en-US" sz="2672" b="1">
                <a:solidFill>
                  <a:srgbClr val="336633"/>
                </a:solidFill>
                <a:latin typeface="Poppins Ultra-Bold"/>
                <a:ea typeface="Poppins Ultra-Bold"/>
                <a:cs typeface="Poppins Ultra-Bold"/>
                <a:sym typeface="Poppins Ultra-Bold"/>
              </a:rPr>
              <a:t>Pašapkalpošanās: </a:t>
            </a:r>
          </a:p>
        </p:txBody>
      </p:sp>
      <p:sp>
        <p:nvSpPr>
          <p:cNvPr id="29" name="Freeform 29"/>
          <p:cNvSpPr/>
          <p:nvPr/>
        </p:nvSpPr>
        <p:spPr>
          <a:xfrm>
            <a:off x="5515972" y="3887281"/>
            <a:ext cx="1348279" cy="1348279"/>
          </a:xfrm>
          <a:custGeom>
            <a:avLst/>
            <a:gdLst/>
            <a:ahLst/>
            <a:cxnLst/>
            <a:rect l="l" t="t" r="r" b="b"/>
            <a:pathLst>
              <a:path w="1348279" h="1348279">
                <a:moveTo>
                  <a:pt x="0" y="0"/>
                </a:moveTo>
                <a:lnTo>
                  <a:pt x="1348279" y="0"/>
                </a:lnTo>
                <a:lnTo>
                  <a:pt x="1348279" y="1348279"/>
                </a:lnTo>
                <a:lnTo>
                  <a:pt x="0" y="13482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0" name="Freeform 30"/>
          <p:cNvSpPr/>
          <p:nvPr/>
        </p:nvSpPr>
        <p:spPr>
          <a:xfrm>
            <a:off x="8457249" y="3887281"/>
            <a:ext cx="1348279" cy="1348279"/>
          </a:xfrm>
          <a:custGeom>
            <a:avLst/>
            <a:gdLst/>
            <a:ahLst/>
            <a:cxnLst/>
            <a:rect l="l" t="t" r="r" b="b"/>
            <a:pathLst>
              <a:path w="1348279" h="1348279">
                <a:moveTo>
                  <a:pt x="0" y="0"/>
                </a:moveTo>
                <a:lnTo>
                  <a:pt x="1348279" y="0"/>
                </a:lnTo>
                <a:lnTo>
                  <a:pt x="1348279" y="1348279"/>
                </a:lnTo>
                <a:lnTo>
                  <a:pt x="0" y="13482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1" name="Freeform 31"/>
          <p:cNvSpPr/>
          <p:nvPr/>
        </p:nvSpPr>
        <p:spPr>
          <a:xfrm>
            <a:off x="11398526" y="3887281"/>
            <a:ext cx="1348279" cy="1348279"/>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2" name="Freeform 32"/>
          <p:cNvSpPr/>
          <p:nvPr/>
        </p:nvSpPr>
        <p:spPr>
          <a:xfrm>
            <a:off x="14339803" y="3887281"/>
            <a:ext cx="1348279" cy="1348279"/>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1912" y="6179807"/>
            <a:ext cx="20209651" cy="7277633"/>
            <a:chOff x="0" y="0"/>
            <a:chExt cx="5322706" cy="1916743"/>
          </a:xfrm>
        </p:grpSpPr>
        <p:sp>
          <p:nvSpPr>
            <p:cNvPr id="3" name="Freeform 3"/>
            <p:cNvSpPr/>
            <p:nvPr/>
          </p:nvSpPr>
          <p:spPr>
            <a:xfrm>
              <a:off x="0" y="0"/>
              <a:ext cx="5322707" cy="1916743"/>
            </a:xfrm>
            <a:custGeom>
              <a:avLst/>
              <a:gdLst/>
              <a:ahLst/>
              <a:cxnLst/>
              <a:rect l="l" t="t" r="r" b="b"/>
              <a:pathLst>
                <a:path w="5322707" h="1916743">
                  <a:moveTo>
                    <a:pt x="0" y="0"/>
                  </a:moveTo>
                  <a:lnTo>
                    <a:pt x="5322707" y="0"/>
                  </a:lnTo>
                  <a:lnTo>
                    <a:pt x="5322707" y="1916743"/>
                  </a:lnTo>
                  <a:lnTo>
                    <a:pt x="0" y="1916743"/>
                  </a:lnTo>
                  <a:close/>
                </a:path>
              </a:pathLst>
            </a:custGeom>
            <a:solidFill>
              <a:srgbClr val="336633"/>
            </a:solidFill>
          </p:spPr>
          <p:txBody>
            <a:bodyPr/>
            <a:lstStyle/>
            <a:p>
              <a:endParaRPr lang="en-US"/>
            </a:p>
          </p:txBody>
        </p:sp>
        <p:sp>
          <p:nvSpPr>
            <p:cNvPr id="4" name="TextBox 4"/>
            <p:cNvSpPr txBox="1"/>
            <p:nvPr/>
          </p:nvSpPr>
          <p:spPr>
            <a:xfrm>
              <a:off x="0" y="-38100"/>
              <a:ext cx="5322706" cy="19548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645446" y="4431501"/>
            <a:ext cx="3496611" cy="3496611"/>
          </a:xfrm>
          <a:custGeom>
            <a:avLst/>
            <a:gdLst/>
            <a:ahLst/>
            <a:cxnLst/>
            <a:rect l="l" t="t" r="r" b="b"/>
            <a:pathLst>
              <a:path w="3496611" h="3496611">
                <a:moveTo>
                  <a:pt x="0" y="0"/>
                </a:moveTo>
                <a:lnTo>
                  <a:pt x="3496611" y="0"/>
                </a:lnTo>
                <a:lnTo>
                  <a:pt x="3496611"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3005041" y="4791096"/>
            <a:ext cx="2777421" cy="277742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7494608" y="4431501"/>
            <a:ext cx="3496611" cy="3496611"/>
          </a:xfrm>
          <a:custGeom>
            <a:avLst/>
            <a:gdLst/>
            <a:ahLst/>
            <a:cxnLst/>
            <a:rect l="l" t="t" r="r" b="b"/>
            <a:pathLst>
              <a:path w="3496611" h="3496611">
                <a:moveTo>
                  <a:pt x="0" y="0"/>
                </a:moveTo>
                <a:lnTo>
                  <a:pt x="3496612" y="0"/>
                </a:lnTo>
                <a:lnTo>
                  <a:pt x="3496612"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7854203" y="4791096"/>
            <a:ext cx="2777421" cy="277742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2129423" y="4431501"/>
            <a:ext cx="3496611" cy="3496611"/>
          </a:xfrm>
          <a:custGeom>
            <a:avLst/>
            <a:gdLst/>
            <a:ahLst/>
            <a:cxnLst/>
            <a:rect l="l" t="t" r="r" b="b"/>
            <a:pathLst>
              <a:path w="3496611" h="3496611">
                <a:moveTo>
                  <a:pt x="0" y="0"/>
                </a:moveTo>
                <a:lnTo>
                  <a:pt x="3496611" y="0"/>
                </a:lnTo>
                <a:lnTo>
                  <a:pt x="3496611"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4" name="Group 14"/>
          <p:cNvGrpSpPr/>
          <p:nvPr/>
        </p:nvGrpSpPr>
        <p:grpSpPr>
          <a:xfrm>
            <a:off x="12489018" y="4791096"/>
            <a:ext cx="2777421" cy="277742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3627098" y="5427260"/>
            <a:ext cx="1533307" cy="1533307"/>
          </a:xfrm>
          <a:custGeom>
            <a:avLst/>
            <a:gdLst/>
            <a:ahLst/>
            <a:cxnLst/>
            <a:rect l="l" t="t" r="r" b="b"/>
            <a:pathLst>
              <a:path w="1533307" h="1533307">
                <a:moveTo>
                  <a:pt x="0" y="0"/>
                </a:moveTo>
                <a:lnTo>
                  <a:pt x="1533307" y="0"/>
                </a:lnTo>
                <a:lnTo>
                  <a:pt x="1533307" y="1533307"/>
                </a:lnTo>
                <a:lnTo>
                  <a:pt x="0" y="1533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2941164" y="5224636"/>
            <a:ext cx="1873129" cy="1938555"/>
          </a:xfrm>
          <a:custGeom>
            <a:avLst/>
            <a:gdLst/>
            <a:ahLst/>
            <a:cxnLst/>
            <a:rect l="l" t="t" r="r" b="b"/>
            <a:pathLst>
              <a:path w="1873129" h="1938555">
                <a:moveTo>
                  <a:pt x="0" y="0"/>
                </a:moveTo>
                <a:lnTo>
                  <a:pt x="1873129" y="0"/>
                </a:lnTo>
                <a:lnTo>
                  <a:pt x="1873129" y="1938555"/>
                </a:lnTo>
                <a:lnTo>
                  <a:pt x="0" y="19385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8407347" y="5413043"/>
            <a:ext cx="1728285" cy="1561741"/>
          </a:xfrm>
          <a:custGeom>
            <a:avLst/>
            <a:gdLst/>
            <a:ahLst/>
            <a:cxnLst/>
            <a:rect l="l" t="t" r="r" b="b"/>
            <a:pathLst>
              <a:path w="1728285" h="1561741">
                <a:moveTo>
                  <a:pt x="0" y="0"/>
                </a:moveTo>
                <a:lnTo>
                  <a:pt x="1728284" y="0"/>
                </a:lnTo>
                <a:lnTo>
                  <a:pt x="1728284" y="1561741"/>
                </a:lnTo>
                <a:lnTo>
                  <a:pt x="0" y="15617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TextBox 20"/>
          <p:cNvSpPr txBox="1"/>
          <p:nvPr/>
        </p:nvSpPr>
        <p:spPr>
          <a:xfrm>
            <a:off x="3142933" y="694801"/>
            <a:ext cx="12047050" cy="770131"/>
          </a:xfrm>
          <a:prstGeom prst="rect">
            <a:avLst/>
          </a:prstGeom>
        </p:spPr>
        <p:txBody>
          <a:bodyPr lIns="0" tIns="0" rIns="0" bIns="0" rtlCol="0" anchor="t">
            <a:spAutoFit/>
          </a:bodyPr>
          <a:lstStyle/>
          <a:p>
            <a:pPr algn="ctr">
              <a:lnSpc>
                <a:spcPts val="5719"/>
              </a:lnSpc>
            </a:pPr>
            <a:r>
              <a:rPr lang="en-US" sz="4765" b="1">
                <a:solidFill>
                  <a:srgbClr val="336633"/>
                </a:solidFill>
                <a:latin typeface="Poppins Bold"/>
                <a:ea typeface="Poppins Bold"/>
                <a:cs typeface="Poppins Bold"/>
                <a:sym typeface="Poppins Bold"/>
              </a:rPr>
              <a:t>DAGR arhitektūra</a:t>
            </a:r>
          </a:p>
        </p:txBody>
      </p:sp>
      <p:sp>
        <p:nvSpPr>
          <p:cNvPr id="21" name="TextBox 21"/>
          <p:cNvSpPr txBox="1"/>
          <p:nvPr/>
        </p:nvSpPr>
        <p:spPr>
          <a:xfrm>
            <a:off x="11842838" y="8752015"/>
            <a:ext cx="4285447" cy="964945"/>
          </a:xfrm>
          <a:prstGeom prst="rect">
            <a:avLst/>
          </a:prstGeom>
        </p:spPr>
        <p:txBody>
          <a:bodyPr lIns="0" tIns="0" rIns="0" bIns="0" rtlCol="0" anchor="t">
            <a:spAutoFit/>
          </a:bodyPr>
          <a:lstStyle/>
          <a:p>
            <a:pPr algn="ctr">
              <a:lnSpc>
                <a:spcPts val="1939"/>
              </a:lnSpc>
              <a:spcBef>
                <a:spcPct val="0"/>
              </a:spcBef>
            </a:pPr>
            <a:r>
              <a:rPr lang="en-US" sz="1385" b="1">
                <a:solidFill>
                  <a:srgbClr val="000000"/>
                </a:solidFill>
                <a:latin typeface="Poppins Medium"/>
                <a:ea typeface="Poppins Medium"/>
                <a:cs typeface="Poppins Medium"/>
                <a:sym typeface="Poppins Medium"/>
              </a:rPr>
              <a:t>Lietotāju saskarne datu pieprasījumu veikšanai un izgūšanai no DAGR. DAGR API ir aprakstīts OpenAPI standartam atbilstošā formātā un pieejams te: https://test.dagr.gov.lv/api </a:t>
            </a:r>
          </a:p>
        </p:txBody>
      </p:sp>
      <p:sp>
        <p:nvSpPr>
          <p:cNvPr id="22" name="TextBox 22"/>
          <p:cNvSpPr txBox="1"/>
          <p:nvPr/>
        </p:nvSpPr>
        <p:spPr>
          <a:xfrm>
            <a:off x="12442656" y="7989878"/>
            <a:ext cx="2823783" cy="564904"/>
          </a:xfrm>
          <a:prstGeom prst="rect">
            <a:avLst/>
          </a:prstGeom>
        </p:spPr>
        <p:txBody>
          <a:bodyPr lIns="0" tIns="0" rIns="0" bIns="0" rtlCol="0" anchor="t">
            <a:spAutoFit/>
          </a:bodyPr>
          <a:lstStyle/>
          <a:p>
            <a:pPr algn="ctr">
              <a:lnSpc>
                <a:spcPts val="4494"/>
              </a:lnSpc>
              <a:spcBef>
                <a:spcPct val="0"/>
              </a:spcBef>
            </a:pPr>
            <a:r>
              <a:rPr lang="en-US" sz="3210" b="1">
                <a:solidFill>
                  <a:srgbClr val="FFFFFF"/>
                </a:solidFill>
                <a:latin typeface="Poppins Ultra-Bold"/>
                <a:ea typeface="Poppins Ultra-Bold"/>
                <a:cs typeface="Poppins Ultra-Bold"/>
                <a:sym typeface="Poppins Ultra-Bold"/>
              </a:rPr>
              <a:t>API</a:t>
            </a:r>
          </a:p>
        </p:txBody>
      </p:sp>
      <p:sp>
        <p:nvSpPr>
          <p:cNvPr id="23" name="TextBox 23"/>
          <p:cNvSpPr txBox="1"/>
          <p:nvPr/>
        </p:nvSpPr>
        <p:spPr>
          <a:xfrm>
            <a:off x="7128765" y="8990140"/>
            <a:ext cx="4285447" cy="488695"/>
          </a:xfrm>
          <a:prstGeom prst="rect">
            <a:avLst/>
          </a:prstGeom>
        </p:spPr>
        <p:txBody>
          <a:bodyPr lIns="0" tIns="0" rIns="0" bIns="0" rtlCol="0" anchor="t">
            <a:spAutoFit/>
          </a:bodyPr>
          <a:lstStyle/>
          <a:p>
            <a:pPr algn="ctr">
              <a:lnSpc>
                <a:spcPts val="1939"/>
              </a:lnSpc>
              <a:spcBef>
                <a:spcPct val="0"/>
              </a:spcBef>
            </a:pPr>
            <a:r>
              <a:rPr lang="en-US" sz="1385" b="1">
                <a:solidFill>
                  <a:srgbClr val="000000"/>
                </a:solidFill>
                <a:latin typeface="Poppins Medium"/>
                <a:ea typeface="Poppins Medium"/>
                <a:cs typeface="Poppins Medium"/>
                <a:sym typeface="Poppins Medium"/>
              </a:rPr>
              <a:t>Sistēmas, kas nodrošina datu pārraidi starp DAGR un citām IS.</a:t>
            </a:r>
          </a:p>
        </p:txBody>
      </p:sp>
      <p:sp>
        <p:nvSpPr>
          <p:cNvPr id="24" name="TextBox 24"/>
          <p:cNvSpPr txBox="1"/>
          <p:nvPr/>
        </p:nvSpPr>
        <p:spPr>
          <a:xfrm>
            <a:off x="7807842" y="8093539"/>
            <a:ext cx="2823783" cy="564904"/>
          </a:xfrm>
          <a:prstGeom prst="rect">
            <a:avLst/>
          </a:prstGeom>
        </p:spPr>
        <p:txBody>
          <a:bodyPr lIns="0" tIns="0" rIns="0" bIns="0" rtlCol="0" anchor="t">
            <a:spAutoFit/>
          </a:bodyPr>
          <a:lstStyle/>
          <a:p>
            <a:pPr algn="ctr">
              <a:lnSpc>
                <a:spcPts val="4494"/>
              </a:lnSpc>
              <a:spcBef>
                <a:spcPct val="0"/>
              </a:spcBef>
            </a:pPr>
            <a:r>
              <a:rPr lang="en-US" sz="3210" b="1">
                <a:solidFill>
                  <a:srgbClr val="FFFFFF"/>
                </a:solidFill>
                <a:latin typeface="Poppins Ultra-Bold"/>
                <a:ea typeface="Poppins Ultra-Bold"/>
                <a:cs typeface="Poppins Ultra-Bold"/>
                <a:sym typeface="Poppins Ultra-Bold"/>
              </a:rPr>
              <a:t>Savienotāji </a:t>
            </a:r>
          </a:p>
        </p:txBody>
      </p:sp>
      <p:sp>
        <p:nvSpPr>
          <p:cNvPr id="25" name="TextBox 25"/>
          <p:cNvSpPr txBox="1"/>
          <p:nvPr/>
        </p:nvSpPr>
        <p:spPr>
          <a:xfrm>
            <a:off x="2412100" y="8978772"/>
            <a:ext cx="4285447" cy="488695"/>
          </a:xfrm>
          <a:prstGeom prst="rect">
            <a:avLst/>
          </a:prstGeom>
        </p:spPr>
        <p:txBody>
          <a:bodyPr lIns="0" tIns="0" rIns="0" bIns="0" rtlCol="0" anchor="t">
            <a:spAutoFit/>
          </a:bodyPr>
          <a:lstStyle/>
          <a:p>
            <a:pPr algn="ctr">
              <a:lnSpc>
                <a:spcPts val="1939"/>
              </a:lnSpc>
              <a:spcBef>
                <a:spcPct val="0"/>
              </a:spcBef>
            </a:pPr>
            <a:r>
              <a:rPr lang="en-US" sz="1385" b="1">
                <a:solidFill>
                  <a:srgbClr val="000000"/>
                </a:solidFill>
                <a:latin typeface="Poppins Medium"/>
                <a:ea typeface="Poppins Medium"/>
                <a:cs typeface="Poppins Medium"/>
                <a:sym typeface="Poppins Medium"/>
              </a:rPr>
              <a:t>Centralizēta vieta - DAGR kodols, kurā tiek glabātas datu kopijas.</a:t>
            </a:r>
          </a:p>
        </p:txBody>
      </p:sp>
      <p:sp>
        <p:nvSpPr>
          <p:cNvPr id="26" name="TextBox 26"/>
          <p:cNvSpPr txBox="1"/>
          <p:nvPr/>
        </p:nvSpPr>
        <p:spPr>
          <a:xfrm>
            <a:off x="3142933" y="7709484"/>
            <a:ext cx="2823783" cy="1125621"/>
          </a:xfrm>
          <a:prstGeom prst="rect">
            <a:avLst/>
          </a:prstGeom>
        </p:spPr>
        <p:txBody>
          <a:bodyPr lIns="0" tIns="0" rIns="0" bIns="0" rtlCol="0" anchor="t">
            <a:spAutoFit/>
          </a:bodyPr>
          <a:lstStyle/>
          <a:p>
            <a:pPr algn="ctr">
              <a:lnSpc>
                <a:spcPts val="4494"/>
              </a:lnSpc>
              <a:spcBef>
                <a:spcPct val="0"/>
              </a:spcBef>
            </a:pPr>
            <a:r>
              <a:rPr lang="en-US" sz="3210" b="1">
                <a:solidFill>
                  <a:srgbClr val="FFFFFF"/>
                </a:solidFill>
                <a:latin typeface="Poppins Ultra-Bold"/>
                <a:ea typeface="Poppins Ultra-Bold"/>
                <a:cs typeface="Poppins Ultra-Bold"/>
                <a:sym typeface="Poppins Ultra-Bold"/>
              </a:rPr>
              <a:t>Datu glabātuve</a:t>
            </a:r>
          </a:p>
        </p:txBody>
      </p:sp>
      <p:sp>
        <p:nvSpPr>
          <p:cNvPr id="27" name="TextBox 27"/>
          <p:cNvSpPr txBox="1"/>
          <p:nvPr/>
        </p:nvSpPr>
        <p:spPr>
          <a:xfrm>
            <a:off x="1711328" y="1902923"/>
            <a:ext cx="15861199" cy="2986405"/>
          </a:xfrm>
          <a:prstGeom prst="rect">
            <a:avLst/>
          </a:prstGeom>
        </p:spPr>
        <p:txBody>
          <a:bodyPr lIns="0" tIns="0" rIns="0" bIns="0" rtlCol="0" anchor="t">
            <a:spAutoFit/>
          </a:bodyPr>
          <a:lstStyle/>
          <a:p>
            <a:pPr algn="just">
              <a:lnSpc>
                <a:spcPts val="3920"/>
              </a:lnSpc>
            </a:pPr>
            <a:r>
              <a:rPr lang="en-US" sz="2800">
                <a:solidFill>
                  <a:srgbClr val="000000"/>
                </a:solidFill>
                <a:latin typeface="Poppins"/>
                <a:ea typeface="Poppins"/>
                <a:cs typeface="Poppins"/>
                <a:sym typeface="Poppins"/>
              </a:rPr>
              <a:t>DAGR nodrošina datu izplatīšanu no datu devējiem uz datu patērētājiem, uzglabājot datu kopijas </a:t>
            </a:r>
            <a:r>
              <a:rPr lang="en-US" sz="2800" b="1">
                <a:solidFill>
                  <a:srgbClr val="000000"/>
                </a:solidFill>
                <a:latin typeface="Poppins Bold"/>
                <a:ea typeface="Poppins Bold"/>
                <a:cs typeface="Poppins Bold"/>
                <a:sym typeface="Poppins Bold"/>
              </a:rPr>
              <a:t>DAGR kodolā</a:t>
            </a:r>
            <a:r>
              <a:rPr lang="en-US" sz="2800">
                <a:solidFill>
                  <a:srgbClr val="000000"/>
                </a:solidFill>
                <a:latin typeface="Poppins"/>
                <a:ea typeface="Poppins"/>
                <a:cs typeface="Poppins"/>
                <a:sym typeface="Poppins"/>
              </a:rPr>
              <a:t>, lai nodrošinātu datu pieejamību un ātrdarbību. Datu ielāde un aktualizācija notiek, izmantojot </a:t>
            </a:r>
            <a:r>
              <a:rPr lang="en-US" sz="2800" b="1">
                <a:solidFill>
                  <a:srgbClr val="000000"/>
                </a:solidFill>
                <a:latin typeface="Poppins Bold"/>
                <a:ea typeface="Poppins Bold"/>
                <a:cs typeface="Poppins Bold"/>
                <a:sym typeface="Poppins Bold"/>
              </a:rPr>
              <a:t>datu devēju savienotājus</a:t>
            </a:r>
            <a:r>
              <a:rPr lang="en-US" sz="2800">
                <a:solidFill>
                  <a:srgbClr val="000000"/>
                </a:solidFill>
                <a:latin typeface="Poppins"/>
                <a:ea typeface="Poppins"/>
                <a:cs typeface="Poppins"/>
                <a:sym typeface="Poppins"/>
              </a:rPr>
              <a:t>, kas atbalsta dažādus datu izgūšanas variantus un nodrošina datu aktualitāti. Datu patērētāji piekļūst datiem caur </a:t>
            </a:r>
            <a:r>
              <a:rPr lang="en-US" sz="2800" b="1">
                <a:solidFill>
                  <a:srgbClr val="000000"/>
                </a:solidFill>
                <a:latin typeface="Poppins Bold"/>
                <a:ea typeface="Poppins Bold"/>
                <a:cs typeface="Poppins Bold"/>
                <a:sym typeface="Poppins Bold"/>
              </a:rPr>
              <a:t>REST API</a:t>
            </a:r>
            <a:r>
              <a:rPr lang="en-US" sz="2800">
                <a:solidFill>
                  <a:srgbClr val="000000"/>
                </a:solidFill>
                <a:latin typeface="Poppins"/>
                <a:ea typeface="Poppins"/>
                <a:cs typeface="Poppins"/>
                <a:sym typeface="Poppins"/>
              </a:rPr>
              <a:t>, izmantojot DAGR pašapkalpošanās portālā definētus savienojumus.</a:t>
            </a:r>
          </a:p>
          <a:p>
            <a:pPr algn="just">
              <a:lnSpc>
                <a:spcPts val="3920"/>
              </a:lnSpc>
              <a:spcBef>
                <a:spcPct val="0"/>
              </a:spcBef>
            </a:pPr>
            <a:endParaRPr lang="en-US" sz="2800">
              <a:solidFill>
                <a:srgbClr val="000000"/>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37739" y="1210821"/>
            <a:ext cx="10612522" cy="1068220"/>
          </a:xfrm>
          <a:prstGeom prst="rect">
            <a:avLst/>
          </a:prstGeom>
        </p:spPr>
        <p:txBody>
          <a:bodyPr lIns="0" tIns="0" rIns="0" bIns="0" rtlCol="0" anchor="t">
            <a:spAutoFit/>
          </a:bodyPr>
          <a:lstStyle/>
          <a:p>
            <a:pPr algn="ctr">
              <a:lnSpc>
                <a:spcPts val="8022"/>
              </a:lnSpc>
            </a:pPr>
            <a:r>
              <a:rPr lang="en-US" sz="6685" b="1">
                <a:solidFill>
                  <a:srgbClr val="336633"/>
                </a:solidFill>
                <a:latin typeface="Poppins Ultra-Bold"/>
                <a:ea typeface="Poppins Ultra-Bold"/>
                <a:cs typeface="Poppins Ultra-Bold"/>
                <a:sym typeface="Poppins Ultra-Bold"/>
              </a:rPr>
              <a:t>DAGR shēma</a:t>
            </a:r>
          </a:p>
        </p:txBody>
      </p:sp>
      <p:grpSp>
        <p:nvGrpSpPr>
          <p:cNvPr id="3" name="Group 3"/>
          <p:cNvGrpSpPr/>
          <p:nvPr/>
        </p:nvGrpSpPr>
        <p:grpSpPr>
          <a:xfrm>
            <a:off x="-1321348" y="3055198"/>
            <a:ext cx="20930696" cy="8662536"/>
            <a:chOff x="0" y="0"/>
            <a:chExt cx="5512611" cy="2281491"/>
          </a:xfrm>
        </p:grpSpPr>
        <p:sp>
          <p:nvSpPr>
            <p:cNvPr id="4" name="Freeform 4"/>
            <p:cNvSpPr/>
            <p:nvPr/>
          </p:nvSpPr>
          <p:spPr>
            <a:xfrm>
              <a:off x="0" y="0"/>
              <a:ext cx="5512611" cy="2281491"/>
            </a:xfrm>
            <a:custGeom>
              <a:avLst/>
              <a:gdLst/>
              <a:ahLst/>
              <a:cxnLst/>
              <a:rect l="l" t="t" r="r" b="b"/>
              <a:pathLst>
                <a:path w="5512611" h="2281491">
                  <a:moveTo>
                    <a:pt x="0" y="0"/>
                  </a:moveTo>
                  <a:lnTo>
                    <a:pt x="5512611" y="0"/>
                  </a:lnTo>
                  <a:lnTo>
                    <a:pt x="5512611" y="2281491"/>
                  </a:lnTo>
                  <a:lnTo>
                    <a:pt x="0" y="2281491"/>
                  </a:lnTo>
                  <a:close/>
                </a:path>
              </a:pathLst>
            </a:custGeom>
            <a:solidFill>
              <a:srgbClr val="336633"/>
            </a:solidFill>
          </p:spPr>
          <p:txBody>
            <a:bodyPr/>
            <a:lstStyle/>
            <a:p>
              <a:endParaRPr lang="en-US"/>
            </a:p>
          </p:txBody>
        </p:sp>
        <p:sp>
          <p:nvSpPr>
            <p:cNvPr id="5" name="TextBox 5"/>
            <p:cNvSpPr txBox="1"/>
            <p:nvPr/>
          </p:nvSpPr>
          <p:spPr>
            <a:xfrm>
              <a:off x="0" y="-38100"/>
              <a:ext cx="5512611" cy="231959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2612874"/>
            <a:ext cx="16230600" cy="6828508"/>
            <a:chOff x="0" y="0"/>
            <a:chExt cx="4274726" cy="1798455"/>
          </a:xfrm>
        </p:grpSpPr>
        <p:sp>
          <p:nvSpPr>
            <p:cNvPr id="7" name="Freeform 7"/>
            <p:cNvSpPr/>
            <p:nvPr/>
          </p:nvSpPr>
          <p:spPr>
            <a:xfrm>
              <a:off x="0" y="0"/>
              <a:ext cx="4274726" cy="1798455"/>
            </a:xfrm>
            <a:custGeom>
              <a:avLst/>
              <a:gdLst/>
              <a:ahLst/>
              <a:cxnLst/>
              <a:rect l="l" t="t" r="r" b="b"/>
              <a:pathLst>
                <a:path w="4274726" h="1798455">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000000">
                <a:alpha val="0"/>
              </a:srgbClr>
            </a:solidFill>
            <a:ln w="247650" cap="rnd">
              <a:solidFill>
                <a:srgbClr val="FFFFFF"/>
              </a:solidFill>
              <a:prstDash val="solid"/>
              <a:round/>
            </a:ln>
          </p:spPr>
          <p:txBody>
            <a:bodyPr/>
            <a:lstStyle/>
            <a:p>
              <a:endParaRPr lang="en-US"/>
            </a:p>
          </p:txBody>
        </p:sp>
        <p:sp>
          <p:nvSpPr>
            <p:cNvPr id="8" name="TextBox 8"/>
            <p:cNvSpPr txBox="1"/>
            <p:nvPr/>
          </p:nvSpPr>
          <p:spPr>
            <a:xfrm>
              <a:off x="0" y="-38100"/>
              <a:ext cx="4274726" cy="183655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6744950" y="-981075"/>
            <a:ext cx="2864398" cy="286439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5858243" y="451124"/>
            <a:ext cx="603155" cy="60315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6047633" y="1277496"/>
            <a:ext cx="827529" cy="82752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6633"/>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179405" y="2728916"/>
            <a:ext cx="15902015" cy="6491284"/>
          </a:xfrm>
          <a:custGeom>
            <a:avLst/>
            <a:gdLst/>
            <a:ahLst/>
            <a:cxnLst/>
            <a:rect l="l" t="t" r="r" b="b"/>
            <a:pathLst>
              <a:path w="15902015" h="6491284">
                <a:moveTo>
                  <a:pt x="0" y="0"/>
                </a:moveTo>
                <a:lnTo>
                  <a:pt x="15902015" y="0"/>
                </a:lnTo>
                <a:lnTo>
                  <a:pt x="15902015" y="6491284"/>
                </a:lnTo>
                <a:lnTo>
                  <a:pt x="0" y="649128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915869"/>
            <a:ext cx="20569700" cy="5342431"/>
            <a:chOff x="0" y="0"/>
            <a:chExt cx="1398305" cy="363172"/>
          </a:xfrm>
        </p:grpSpPr>
        <p:sp>
          <p:nvSpPr>
            <p:cNvPr id="3" name="Freeform 3"/>
            <p:cNvSpPr/>
            <p:nvPr/>
          </p:nvSpPr>
          <p:spPr>
            <a:xfrm>
              <a:off x="0" y="0"/>
              <a:ext cx="1398305" cy="363172"/>
            </a:xfrm>
            <a:custGeom>
              <a:avLst/>
              <a:gdLst/>
              <a:ahLst/>
              <a:cxnLst/>
              <a:rect l="l" t="t" r="r" b="b"/>
              <a:pathLst>
                <a:path w="1398305" h="363172">
                  <a:moveTo>
                    <a:pt x="1195105" y="0"/>
                  </a:moveTo>
                  <a:cubicBezTo>
                    <a:pt x="1307329" y="0"/>
                    <a:pt x="1398305" y="81299"/>
                    <a:pt x="1398305" y="181586"/>
                  </a:cubicBezTo>
                  <a:cubicBezTo>
                    <a:pt x="1398305" y="281874"/>
                    <a:pt x="1307329" y="363172"/>
                    <a:pt x="1195105" y="363172"/>
                  </a:cubicBezTo>
                  <a:lnTo>
                    <a:pt x="203200" y="363172"/>
                  </a:lnTo>
                  <a:cubicBezTo>
                    <a:pt x="90976" y="363172"/>
                    <a:pt x="0" y="281874"/>
                    <a:pt x="0" y="181586"/>
                  </a:cubicBezTo>
                  <a:cubicBezTo>
                    <a:pt x="0" y="81299"/>
                    <a:pt x="90976" y="0"/>
                    <a:pt x="203200" y="0"/>
                  </a:cubicBezTo>
                  <a:close/>
                </a:path>
              </a:pathLst>
            </a:custGeom>
            <a:solidFill>
              <a:srgbClr val="336633"/>
            </a:solidFill>
          </p:spPr>
          <p:txBody>
            <a:bodyPr/>
            <a:lstStyle/>
            <a:p>
              <a:endParaRPr lang="en-US"/>
            </a:p>
          </p:txBody>
        </p:sp>
        <p:sp>
          <p:nvSpPr>
            <p:cNvPr id="4" name="TextBox 4"/>
            <p:cNvSpPr txBox="1"/>
            <p:nvPr/>
          </p:nvSpPr>
          <p:spPr>
            <a:xfrm>
              <a:off x="0" y="-38100"/>
              <a:ext cx="1398305" cy="40127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1416663"/>
            <a:ext cx="9575340" cy="1061197"/>
          </a:xfrm>
          <a:prstGeom prst="rect">
            <a:avLst/>
          </a:prstGeom>
        </p:spPr>
        <p:txBody>
          <a:bodyPr lIns="0" tIns="0" rIns="0" bIns="0" rtlCol="0" anchor="t">
            <a:spAutoFit/>
          </a:bodyPr>
          <a:lstStyle/>
          <a:p>
            <a:pPr algn="l">
              <a:lnSpc>
                <a:spcPts val="7934"/>
              </a:lnSpc>
            </a:pPr>
            <a:r>
              <a:rPr lang="en-US" sz="6612" b="1">
                <a:solidFill>
                  <a:srgbClr val="336633"/>
                </a:solidFill>
                <a:latin typeface="Poppins Ultra-Bold"/>
                <a:ea typeface="Poppins Ultra-Bold"/>
                <a:cs typeface="Poppins Ultra-Bold"/>
                <a:sym typeface="Poppins Ultra-Bold"/>
              </a:rPr>
              <a:t>DAGR arhitektūra</a:t>
            </a:r>
          </a:p>
        </p:txBody>
      </p:sp>
      <p:sp>
        <p:nvSpPr>
          <p:cNvPr id="6" name="TextBox 6"/>
          <p:cNvSpPr txBox="1"/>
          <p:nvPr/>
        </p:nvSpPr>
        <p:spPr>
          <a:xfrm>
            <a:off x="2597521" y="4666717"/>
            <a:ext cx="14344959" cy="3143345"/>
          </a:xfrm>
          <a:prstGeom prst="rect">
            <a:avLst/>
          </a:prstGeom>
        </p:spPr>
        <p:txBody>
          <a:bodyPr lIns="0" tIns="0" rIns="0" bIns="0" rtlCol="0" anchor="t">
            <a:spAutoFit/>
          </a:bodyPr>
          <a:lstStyle/>
          <a:p>
            <a:pPr algn="just">
              <a:lnSpc>
                <a:spcPts val="4194"/>
              </a:lnSpc>
              <a:spcBef>
                <a:spcPct val="0"/>
              </a:spcBef>
            </a:pPr>
            <a:r>
              <a:rPr lang="en-US" sz="2996" b="1">
                <a:solidFill>
                  <a:srgbClr val="FFFFFF"/>
                </a:solidFill>
                <a:latin typeface="Poppins Medium"/>
                <a:ea typeface="Poppins Medium"/>
                <a:cs typeface="Poppins Medium"/>
                <a:sym typeface="Poppins Medium"/>
              </a:rPr>
              <a:t>Dati DAGR tiek uzturēti </a:t>
            </a:r>
            <a:r>
              <a:rPr lang="en-US" sz="2996" b="1">
                <a:solidFill>
                  <a:srgbClr val="FFFFFF"/>
                </a:solidFill>
                <a:latin typeface="Poppins Bold"/>
                <a:ea typeface="Poppins Bold"/>
                <a:cs typeface="Poppins Bold"/>
                <a:sym typeface="Poppins Bold"/>
              </a:rPr>
              <a:t>datu kopās</a:t>
            </a:r>
            <a:r>
              <a:rPr lang="en-US" sz="2996" b="1">
                <a:solidFill>
                  <a:srgbClr val="FFFFFF"/>
                </a:solidFill>
                <a:latin typeface="Poppins Medium"/>
                <a:ea typeface="Poppins Medium"/>
                <a:cs typeface="Poppins Medium"/>
                <a:sym typeface="Poppins Medium"/>
              </a:rPr>
              <a:t>, kur katra datu kopa reprezentē noteikta datu devēja biznesa datus ar </a:t>
            </a:r>
            <a:r>
              <a:rPr lang="en-US" sz="2996" b="1">
                <a:solidFill>
                  <a:srgbClr val="FFFFFF"/>
                </a:solidFill>
                <a:latin typeface="Poppins Bold"/>
                <a:ea typeface="Poppins Bold"/>
                <a:cs typeface="Poppins Bold"/>
                <a:sym typeface="Poppins Bold"/>
              </a:rPr>
              <a:t>konkrētu datu struktūru</a:t>
            </a:r>
            <a:r>
              <a:rPr lang="en-US" sz="2996" b="1">
                <a:solidFill>
                  <a:srgbClr val="FFFFFF"/>
                </a:solidFill>
                <a:latin typeface="Poppins Medium"/>
                <a:ea typeface="Poppins Medium"/>
                <a:cs typeface="Poppins Medium"/>
                <a:sym typeface="Poppins Medium"/>
              </a:rPr>
              <a:t>. Datu piekļuves </a:t>
            </a:r>
            <a:r>
              <a:rPr lang="en-US" sz="2996" b="1">
                <a:solidFill>
                  <a:srgbClr val="FFFFFF"/>
                </a:solidFill>
                <a:latin typeface="Poppins Bold"/>
                <a:ea typeface="Poppins Bold"/>
                <a:cs typeface="Poppins Bold"/>
                <a:sym typeface="Poppins Bold"/>
              </a:rPr>
              <a:t>tiesības</a:t>
            </a:r>
            <a:r>
              <a:rPr lang="en-US" sz="2996" b="1">
                <a:solidFill>
                  <a:srgbClr val="FFFFFF"/>
                </a:solidFill>
                <a:latin typeface="Poppins Medium"/>
                <a:ea typeface="Poppins Medium"/>
                <a:cs typeface="Poppins Medium"/>
                <a:sym typeface="Poppins Medium"/>
              </a:rPr>
              <a:t> tiek pārvaldītas sistēmā </a:t>
            </a:r>
            <a:r>
              <a:rPr lang="en-US" sz="2996" b="1">
                <a:solidFill>
                  <a:srgbClr val="FFFFFF"/>
                </a:solidFill>
                <a:latin typeface="Poppins Bold"/>
                <a:ea typeface="Poppins Bold"/>
                <a:cs typeface="Poppins Bold"/>
                <a:sym typeface="Poppins Bold"/>
              </a:rPr>
              <a:t>VIRSIS</a:t>
            </a:r>
            <a:r>
              <a:rPr lang="en-US" sz="2996" b="1">
                <a:solidFill>
                  <a:srgbClr val="FFFFFF"/>
                </a:solidFill>
                <a:latin typeface="Poppins Medium"/>
                <a:ea typeface="Poppins Medium"/>
                <a:cs typeface="Poppins Medium"/>
                <a:sym typeface="Poppins Medium"/>
              </a:rPr>
              <a:t>. DAGR ļauj datu patērētājiem iegūt datus </a:t>
            </a:r>
            <a:r>
              <a:rPr lang="en-US" sz="2996" b="1">
                <a:solidFill>
                  <a:srgbClr val="FFFFFF"/>
                </a:solidFill>
                <a:latin typeface="Poppins Bold"/>
                <a:ea typeface="Poppins Bold"/>
                <a:cs typeface="Poppins Bold"/>
                <a:sym typeface="Poppins Bold"/>
              </a:rPr>
              <a:t>atbilstoši VIRSIS reģistrētajām datu piekļuves atļaujām</a:t>
            </a:r>
            <a:r>
              <a:rPr lang="en-US" sz="2996" b="1">
                <a:solidFill>
                  <a:srgbClr val="FFFFFF"/>
                </a:solidFill>
                <a:latin typeface="Poppins Medium"/>
                <a:ea typeface="Poppins Medium"/>
                <a:cs typeface="Poppins Medium"/>
                <a:sym typeface="Poppins Medium"/>
              </a:rPr>
              <a:t>. Datu piekļuves atļaujas ir ar granularitāti līdz </a:t>
            </a:r>
            <a:r>
              <a:rPr lang="en-US" sz="2996" b="1">
                <a:solidFill>
                  <a:srgbClr val="FFFFFF"/>
                </a:solidFill>
                <a:latin typeface="Poppins Bold"/>
                <a:ea typeface="Poppins Bold"/>
                <a:cs typeface="Poppins Bold"/>
                <a:sym typeface="Poppins Bold"/>
              </a:rPr>
              <a:t>konkrētiem datu laukiem.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90063" y="2591716"/>
            <a:ext cx="1072295" cy="10722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921F"/>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990063" y="3973364"/>
            <a:ext cx="1072295" cy="107229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921F"/>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990063" y="5350459"/>
            <a:ext cx="1072295" cy="10722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921F"/>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990063" y="6820276"/>
            <a:ext cx="1072295" cy="107229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921F"/>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7990063" y="8351495"/>
            <a:ext cx="1072295" cy="107229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921F"/>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8220099" y="2799194"/>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8220099" y="4205024"/>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a:off x="8220099" y="5588584"/>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8220099" y="7053488"/>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1028700" y="2735258"/>
            <a:ext cx="5601522" cy="6302697"/>
          </a:xfrm>
          <a:custGeom>
            <a:avLst/>
            <a:gdLst/>
            <a:ahLst/>
            <a:cxnLst/>
            <a:rect l="l" t="t" r="r" b="b"/>
            <a:pathLst>
              <a:path w="5601522" h="6302697">
                <a:moveTo>
                  <a:pt x="0" y="0"/>
                </a:moveTo>
                <a:lnTo>
                  <a:pt x="5601522" y="0"/>
                </a:lnTo>
                <a:lnTo>
                  <a:pt x="5601522" y="6302697"/>
                </a:lnTo>
                <a:lnTo>
                  <a:pt x="0" y="6302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TextBox 23"/>
          <p:cNvSpPr txBox="1"/>
          <p:nvPr/>
        </p:nvSpPr>
        <p:spPr>
          <a:xfrm>
            <a:off x="2334441" y="677394"/>
            <a:ext cx="14018147" cy="894604"/>
          </a:xfrm>
          <a:prstGeom prst="rect">
            <a:avLst/>
          </a:prstGeom>
        </p:spPr>
        <p:txBody>
          <a:bodyPr lIns="0" tIns="0" rIns="0" bIns="0" rtlCol="0" anchor="t">
            <a:spAutoFit/>
          </a:bodyPr>
          <a:lstStyle/>
          <a:p>
            <a:pPr algn="ctr">
              <a:lnSpc>
                <a:spcPts val="7075"/>
              </a:lnSpc>
            </a:pPr>
            <a:r>
              <a:rPr lang="en-US" sz="5896" b="1" dirty="0">
                <a:solidFill>
                  <a:srgbClr val="336633"/>
                </a:solidFill>
                <a:latin typeface="Poppins Ultra-Bold"/>
                <a:ea typeface="Poppins Ultra-Bold"/>
                <a:cs typeface="Poppins Ultra-Bold"/>
                <a:sym typeface="Poppins Ultra-Bold"/>
              </a:rPr>
              <a:t>Datu </a:t>
            </a:r>
            <a:r>
              <a:rPr lang="en-US" sz="5896" b="1" dirty="0" err="1">
                <a:solidFill>
                  <a:srgbClr val="336633"/>
                </a:solidFill>
                <a:latin typeface="Poppins Ultra-Bold"/>
                <a:ea typeface="Poppins Ultra-Bold"/>
                <a:cs typeface="Poppins Ultra-Bold"/>
                <a:sym typeface="Poppins Ultra-Bold"/>
              </a:rPr>
              <a:t>saņēmēja</a:t>
            </a:r>
            <a:r>
              <a:rPr lang="en-US" sz="5896" b="1" dirty="0">
                <a:solidFill>
                  <a:srgbClr val="336633"/>
                </a:solidFill>
                <a:latin typeface="Poppins Ultra-Bold"/>
                <a:ea typeface="Poppins Ultra-Bold"/>
                <a:cs typeface="Poppins Ultra-Bold"/>
                <a:sym typeface="Poppins Ultra-Bold"/>
              </a:rPr>
              <a:t> </a:t>
            </a:r>
            <a:r>
              <a:rPr lang="en-US" sz="5896" b="1" dirty="0" err="1">
                <a:solidFill>
                  <a:srgbClr val="336633"/>
                </a:solidFill>
                <a:latin typeface="Poppins Ultra-Bold"/>
                <a:ea typeface="Poppins Ultra-Bold"/>
                <a:cs typeface="Poppins Ultra-Bold"/>
                <a:sym typeface="Poppins Ultra-Bold"/>
              </a:rPr>
              <a:t>integrācijas</a:t>
            </a:r>
            <a:r>
              <a:rPr lang="en-US" sz="5896" b="1" dirty="0">
                <a:solidFill>
                  <a:srgbClr val="336633"/>
                </a:solidFill>
                <a:latin typeface="Poppins Ultra-Bold"/>
                <a:ea typeface="Poppins Ultra-Bold"/>
                <a:cs typeface="Poppins Ultra-Bold"/>
                <a:sym typeface="Poppins Ultra-Bold"/>
              </a:rPr>
              <a:t> </a:t>
            </a:r>
            <a:r>
              <a:rPr lang="en-US" sz="5896" b="1" dirty="0" err="1">
                <a:solidFill>
                  <a:srgbClr val="336633"/>
                </a:solidFill>
                <a:latin typeface="Poppins Ultra-Bold"/>
                <a:ea typeface="Poppins Ultra-Bold"/>
                <a:cs typeface="Poppins Ultra-Bold"/>
                <a:sym typeface="Poppins Ultra-Bold"/>
              </a:rPr>
              <a:t>soļi</a:t>
            </a:r>
            <a:endParaRPr lang="en-US" sz="5896" b="1" dirty="0">
              <a:solidFill>
                <a:srgbClr val="336633"/>
              </a:solidFill>
              <a:latin typeface="Poppins Ultra-Bold"/>
              <a:ea typeface="Poppins Ultra-Bold"/>
              <a:cs typeface="Poppins Ultra-Bold"/>
              <a:sym typeface="Poppins Ultra-Bold"/>
            </a:endParaRPr>
          </a:p>
        </p:txBody>
      </p:sp>
      <p:sp>
        <p:nvSpPr>
          <p:cNvPr id="24" name="TextBox 24"/>
          <p:cNvSpPr txBox="1"/>
          <p:nvPr/>
        </p:nvSpPr>
        <p:spPr>
          <a:xfrm>
            <a:off x="9343515" y="2620291"/>
            <a:ext cx="8563612" cy="428625"/>
          </a:xfrm>
          <a:prstGeom prst="rect">
            <a:avLst/>
          </a:prstGeom>
        </p:spPr>
        <p:txBody>
          <a:bodyPr lIns="0" tIns="0" rIns="0" bIns="0" rtlCol="0" anchor="t">
            <a:spAutoFit/>
          </a:bodyPr>
          <a:lstStyle/>
          <a:p>
            <a:pPr algn="l">
              <a:lnSpc>
                <a:spcPts val="3204"/>
              </a:lnSpc>
            </a:pPr>
            <a:r>
              <a:rPr lang="en-US" sz="2670" b="1">
                <a:solidFill>
                  <a:srgbClr val="336633"/>
                </a:solidFill>
                <a:latin typeface="Poppins Ultra-Bold"/>
                <a:ea typeface="Poppins Ultra-Bold"/>
                <a:cs typeface="Poppins Ultra-Bold"/>
                <a:sym typeface="Poppins Ultra-Bold"/>
              </a:rPr>
              <a:t>Iepazīšanās ar datu kopām</a:t>
            </a:r>
          </a:p>
        </p:txBody>
      </p:sp>
      <p:sp>
        <p:nvSpPr>
          <p:cNvPr id="25" name="TextBox 25"/>
          <p:cNvSpPr txBox="1"/>
          <p:nvPr/>
        </p:nvSpPr>
        <p:spPr>
          <a:xfrm>
            <a:off x="9343515" y="4001796"/>
            <a:ext cx="7679819" cy="428625"/>
          </a:xfrm>
          <a:prstGeom prst="rect">
            <a:avLst/>
          </a:prstGeom>
        </p:spPr>
        <p:txBody>
          <a:bodyPr lIns="0" tIns="0" rIns="0" bIns="0" rtlCol="0" anchor="t">
            <a:spAutoFit/>
          </a:bodyPr>
          <a:lstStyle/>
          <a:p>
            <a:pPr algn="l">
              <a:lnSpc>
                <a:spcPts val="3204"/>
              </a:lnSpc>
            </a:pPr>
            <a:r>
              <a:rPr lang="en-US" sz="2670" b="1">
                <a:solidFill>
                  <a:srgbClr val="336633"/>
                </a:solidFill>
                <a:latin typeface="Poppins Ultra-Bold"/>
                <a:ea typeface="Poppins Ultra-Bold"/>
                <a:cs typeface="Poppins Ultra-Bold"/>
                <a:sym typeface="Poppins Ultra-Bold"/>
              </a:rPr>
              <a:t>Datu piekļuves atļauja VIRSIS</a:t>
            </a:r>
          </a:p>
        </p:txBody>
      </p:sp>
      <p:sp>
        <p:nvSpPr>
          <p:cNvPr id="26" name="TextBox 26"/>
          <p:cNvSpPr txBox="1"/>
          <p:nvPr/>
        </p:nvSpPr>
        <p:spPr>
          <a:xfrm>
            <a:off x="9343515" y="5380059"/>
            <a:ext cx="5948826" cy="410369"/>
          </a:xfrm>
          <a:prstGeom prst="rect">
            <a:avLst/>
          </a:prstGeom>
        </p:spPr>
        <p:txBody>
          <a:bodyPr lIns="0" tIns="0" rIns="0" bIns="0" rtlCol="0" anchor="t">
            <a:spAutoFit/>
          </a:bodyPr>
          <a:lstStyle/>
          <a:p>
            <a:pPr algn="l">
              <a:lnSpc>
                <a:spcPts val="3204"/>
              </a:lnSpc>
            </a:pPr>
            <a:r>
              <a:rPr lang="en-US" sz="2670" b="1" dirty="0">
                <a:solidFill>
                  <a:srgbClr val="336633"/>
                </a:solidFill>
                <a:latin typeface="Poppins Ultra-Bold"/>
                <a:ea typeface="Poppins Ultra-Bold"/>
                <a:cs typeface="Poppins Ultra-Bold"/>
                <a:sym typeface="Poppins Ultra-Bold"/>
              </a:rPr>
              <a:t>Datu </a:t>
            </a:r>
            <a:r>
              <a:rPr lang="en-US" sz="2670" b="1" dirty="0" err="1">
                <a:solidFill>
                  <a:srgbClr val="336633"/>
                </a:solidFill>
                <a:latin typeface="Poppins Ultra-Bold"/>
                <a:ea typeface="Poppins Ultra-Bold"/>
                <a:cs typeface="Poppins Ultra-Bold"/>
                <a:sym typeface="Poppins Ultra-Bold"/>
              </a:rPr>
              <a:t>saņēmēja</a:t>
            </a:r>
            <a:r>
              <a:rPr lang="en-US" sz="2670" b="1" dirty="0">
                <a:solidFill>
                  <a:srgbClr val="336633"/>
                </a:solidFill>
                <a:latin typeface="Poppins Ultra-Bold"/>
                <a:ea typeface="Poppins Ultra-Bold"/>
                <a:cs typeface="Poppins Ultra-Bold"/>
                <a:sym typeface="Poppins Ultra-Bold"/>
              </a:rPr>
              <a:t> </a:t>
            </a:r>
            <a:r>
              <a:rPr lang="en-US" sz="2670" b="1" dirty="0" err="1">
                <a:solidFill>
                  <a:srgbClr val="336633"/>
                </a:solidFill>
                <a:latin typeface="Poppins Ultra-Bold"/>
                <a:ea typeface="Poppins Ultra-Bold"/>
                <a:cs typeface="Poppins Ultra-Bold"/>
                <a:sym typeface="Poppins Ultra-Bold"/>
              </a:rPr>
              <a:t>pieteikums</a:t>
            </a:r>
            <a:r>
              <a:rPr lang="en-US" sz="2670" b="1" dirty="0">
                <a:solidFill>
                  <a:srgbClr val="336633"/>
                </a:solidFill>
                <a:latin typeface="Poppins Ultra-Bold"/>
                <a:ea typeface="Poppins Ultra-Bold"/>
                <a:cs typeface="Poppins Ultra-Bold"/>
                <a:sym typeface="Poppins Ultra-Bold"/>
              </a:rPr>
              <a:t> </a:t>
            </a:r>
          </a:p>
        </p:txBody>
      </p:sp>
      <p:sp>
        <p:nvSpPr>
          <p:cNvPr id="27" name="TextBox 27"/>
          <p:cNvSpPr txBox="1"/>
          <p:nvPr/>
        </p:nvSpPr>
        <p:spPr>
          <a:xfrm>
            <a:off x="9343515" y="6821410"/>
            <a:ext cx="7915785" cy="410369"/>
          </a:xfrm>
          <a:prstGeom prst="rect">
            <a:avLst/>
          </a:prstGeom>
        </p:spPr>
        <p:txBody>
          <a:bodyPr lIns="0" tIns="0" rIns="0" bIns="0" rtlCol="0" anchor="t">
            <a:spAutoFit/>
          </a:bodyPr>
          <a:lstStyle/>
          <a:p>
            <a:pPr algn="l">
              <a:lnSpc>
                <a:spcPts val="3204"/>
              </a:lnSpc>
            </a:pPr>
            <a:r>
              <a:rPr lang="en-US" sz="2670" b="1" dirty="0">
                <a:solidFill>
                  <a:srgbClr val="336633"/>
                </a:solidFill>
                <a:latin typeface="Poppins Ultra-Bold"/>
                <a:ea typeface="Poppins Ultra-Bold"/>
                <a:cs typeface="Poppins Ultra-Bold"/>
                <a:sym typeface="Poppins Ultra-Bold"/>
              </a:rPr>
              <a:t>Datu </a:t>
            </a:r>
            <a:r>
              <a:rPr lang="en-US" sz="2670" b="1" dirty="0" err="1">
                <a:solidFill>
                  <a:srgbClr val="336633"/>
                </a:solidFill>
                <a:latin typeface="Poppins Ultra-Bold"/>
                <a:ea typeface="Poppins Ultra-Bold"/>
                <a:cs typeface="Poppins Ultra-Bold"/>
                <a:sym typeface="Poppins Ultra-Bold"/>
              </a:rPr>
              <a:t>saņēmēja</a:t>
            </a:r>
            <a:r>
              <a:rPr lang="en-US" sz="2670" b="1" dirty="0">
                <a:solidFill>
                  <a:srgbClr val="336633"/>
                </a:solidFill>
                <a:latin typeface="Poppins Ultra-Bold"/>
                <a:ea typeface="Poppins Ultra-Bold"/>
                <a:cs typeface="Poppins Ultra-Bold"/>
                <a:sym typeface="Poppins Ultra-Bold"/>
              </a:rPr>
              <a:t> </a:t>
            </a:r>
            <a:r>
              <a:rPr lang="en-US" sz="2670" b="1" dirty="0" err="1">
                <a:solidFill>
                  <a:srgbClr val="336633"/>
                </a:solidFill>
                <a:latin typeface="Poppins Ultra-Bold"/>
                <a:ea typeface="Poppins Ultra-Bold"/>
                <a:cs typeface="Poppins Ultra-Bold"/>
                <a:sym typeface="Poppins Ultra-Bold"/>
              </a:rPr>
              <a:t>savienojuma</a:t>
            </a:r>
            <a:r>
              <a:rPr lang="en-US" sz="2670" b="1" dirty="0">
                <a:solidFill>
                  <a:srgbClr val="336633"/>
                </a:solidFill>
                <a:latin typeface="Poppins Ultra-Bold"/>
                <a:ea typeface="Poppins Ultra-Bold"/>
                <a:cs typeface="Poppins Ultra-Bold"/>
                <a:sym typeface="Poppins Ultra-Bold"/>
              </a:rPr>
              <a:t> </a:t>
            </a:r>
            <a:r>
              <a:rPr lang="en-US" sz="2670" b="1" dirty="0" err="1">
                <a:solidFill>
                  <a:srgbClr val="336633"/>
                </a:solidFill>
                <a:latin typeface="Poppins Ultra-Bold"/>
                <a:ea typeface="Poppins Ultra-Bold"/>
                <a:cs typeface="Poppins Ultra-Bold"/>
                <a:sym typeface="Poppins Ultra-Bold"/>
              </a:rPr>
              <a:t>reģistrācija</a:t>
            </a:r>
            <a:endParaRPr lang="en-US" sz="2670" b="1" dirty="0">
              <a:solidFill>
                <a:srgbClr val="336633"/>
              </a:solidFill>
              <a:latin typeface="Poppins Ultra-Bold"/>
              <a:ea typeface="Poppins Ultra-Bold"/>
              <a:cs typeface="Poppins Ultra-Bold"/>
              <a:sym typeface="Poppins Ultra-Bold"/>
            </a:endParaRPr>
          </a:p>
        </p:txBody>
      </p:sp>
      <p:sp>
        <p:nvSpPr>
          <p:cNvPr id="28" name="TextBox 28"/>
          <p:cNvSpPr txBox="1"/>
          <p:nvPr/>
        </p:nvSpPr>
        <p:spPr>
          <a:xfrm>
            <a:off x="9343515" y="8298813"/>
            <a:ext cx="5208961" cy="428625"/>
          </a:xfrm>
          <a:prstGeom prst="rect">
            <a:avLst/>
          </a:prstGeom>
        </p:spPr>
        <p:txBody>
          <a:bodyPr lIns="0" tIns="0" rIns="0" bIns="0" rtlCol="0" anchor="t">
            <a:spAutoFit/>
          </a:bodyPr>
          <a:lstStyle/>
          <a:p>
            <a:pPr algn="l">
              <a:lnSpc>
                <a:spcPts val="3204"/>
              </a:lnSpc>
            </a:pPr>
            <a:r>
              <a:rPr lang="en-US" sz="2670" b="1">
                <a:solidFill>
                  <a:srgbClr val="336633"/>
                </a:solidFill>
                <a:latin typeface="Poppins Ultra-Bold"/>
                <a:ea typeface="Poppins Ultra-Bold"/>
                <a:cs typeface="Poppins Ultra-Bold"/>
                <a:sym typeface="Poppins Ultra-Bold"/>
              </a:rPr>
              <a:t>Datu izgūšana</a:t>
            </a:r>
          </a:p>
        </p:txBody>
      </p:sp>
      <p:sp>
        <p:nvSpPr>
          <p:cNvPr id="29" name="TextBox 29"/>
          <p:cNvSpPr txBox="1"/>
          <p:nvPr/>
        </p:nvSpPr>
        <p:spPr>
          <a:xfrm>
            <a:off x="9343515" y="3055217"/>
            <a:ext cx="7915785" cy="262001"/>
          </a:xfrm>
          <a:prstGeom prst="rect">
            <a:avLst/>
          </a:prstGeom>
        </p:spPr>
        <p:txBody>
          <a:bodyPr lIns="0" tIns="0" rIns="0" bIns="0" rtlCol="0" anchor="t">
            <a:spAutoFit/>
          </a:bodyPr>
          <a:lstStyle/>
          <a:p>
            <a:pPr algn="l">
              <a:lnSpc>
                <a:spcPts val="2065"/>
              </a:lnSpc>
              <a:spcBef>
                <a:spcPct val="0"/>
              </a:spcBef>
            </a:pPr>
            <a:r>
              <a:rPr lang="en-US" sz="1475" b="1">
                <a:solidFill>
                  <a:srgbClr val="000000"/>
                </a:solidFill>
                <a:latin typeface="Poppins Medium"/>
                <a:ea typeface="Poppins Medium"/>
                <a:cs typeface="Poppins Medium"/>
                <a:sym typeface="Poppins Medium"/>
              </a:rPr>
              <a:t>Pārskatīt pieejamās datu kopas DAGR sistēmā.</a:t>
            </a:r>
          </a:p>
        </p:txBody>
      </p:sp>
      <p:sp>
        <p:nvSpPr>
          <p:cNvPr id="30" name="TextBox 30"/>
          <p:cNvSpPr txBox="1"/>
          <p:nvPr/>
        </p:nvSpPr>
        <p:spPr>
          <a:xfrm>
            <a:off x="9343515" y="4436864"/>
            <a:ext cx="7915785" cy="262001"/>
          </a:xfrm>
          <a:prstGeom prst="rect">
            <a:avLst/>
          </a:prstGeom>
        </p:spPr>
        <p:txBody>
          <a:bodyPr lIns="0" tIns="0" rIns="0" bIns="0" rtlCol="0" anchor="t">
            <a:spAutoFit/>
          </a:bodyPr>
          <a:lstStyle/>
          <a:p>
            <a:pPr algn="l">
              <a:lnSpc>
                <a:spcPts val="2065"/>
              </a:lnSpc>
              <a:spcBef>
                <a:spcPct val="0"/>
              </a:spcBef>
            </a:pPr>
            <a:r>
              <a:rPr lang="en-US" sz="1475" b="1">
                <a:solidFill>
                  <a:srgbClr val="000000"/>
                </a:solidFill>
                <a:latin typeface="Poppins Medium"/>
                <a:ea typeface="Poppins Medium"/>
                <a:cs typeface="Poppins Medium"/>
                <a:sym typeface="Poppins Medium"/>
              </a:rPr>
              <a:t>Reģistrēties un iegūt datu devēja apstiprinājumu.</a:t>
            </a:r>
          </a:p>
        </p:txBody>
      </p:sp>
      <p:sp>
        <p:nvSpPr>
          <p:cNvPr id="31" name="TextBox 31"/>
          <p:cNvSpPr txBox="1"/>
          <p:nvPr/>
        </p:nvSpPr>
        <p:spPr>
          <a:xfrm>
            <a:off x="9343515" y="5894540"/>
            <a:ext cx="7915785" cy="262001"/>
          </a:xfrm>
          <a:prstGeom prst="rect">
            <a:avLst/>
          </a:prstGeom>
        </p:spPr>
        <p:txBody>
          <a:bodyPr lIns="0" tIns="0" rIns="0" bIns="0" rtlCol="0" anchor="t">
            <a:spAutoFit/>
          </a:bodyPr>
          <a:lstStyle/>
          <a:p>
            <a:pPr algn="l">
              <a:lnSpc>
                <a:spcPts val="2065"/>
              </a:lnSpc>
              <a:spcBef>
                <a:spcPct val="0"/>
              </a:spcBef>
            </a:pPr>
            <a:r>
              <a:rPr lang="en-US" sz="1475" b="1">
                <a:solidFill>
                  <a:srgbClr val="000000"/>
                </a:solidFill>
                <a:latin typeface="Poppins Medium"/>
                <a:ea typeface="Poppins Medium"/>
                <a:cs typeface="Poppins Medium"/>
                <a:sym typeface="Poppins Medium"/>
              </a:rPr>
              <a:t>Reģistrēties DAGR pašapkalpošanās portālā.</a:t>
            </a:r>
          </a:p>
        </p:txBody>
      </p:sp>
      <p:sp>
        <p:nvSpPr>
          <p:cNvPr id="32" name="TextBox 32"/>
          <p:cNvSpPr txBox="1"/>
          <p:nvPr/>
        </p:nvSpPr>
        <p:spPr>
          <a:xfrm>
            <a:off x="9343515" y="7283777"/>
            <a:ext cx="7915785" cy="262001"/>
          </a:xfrm>
          <a:prstGeom prst="rect">
            <a:avLst/>
          </a:prstGeom>
        </p:spPr>
        <p:txBody>
          <a:bodyPr lIns="0" tIns="0" rIns="0" bIns="0" rtlCol="0" anchor="t">
            <a:spAutoFit/>
          </a:bodyPr>
          <a:lstStyle/>
          <a:p>
            <a:pPr algn="l">
              <a:lnSpc>
                <a:spcPts val="2065"/>
              </a:lnSpc>
              <a:spcBef>
                <a:spcPct val="0"/>
              </a:spcBef>
            </a:pPr>
            <a:r>
              <a:rPr lang="en-US" sz="1475" b="1">
                <a:solidFill>
                  <a:srgbClr val="000000"/>
                </a:solidFill>
                <a:latin typeface="Poppins Medium"/>
                <a:ea typeface="Poppins Medium"/>
                <a:cs typeface="Poppins Medium"/>
                <a:sym typeface="Poppins Medium"/>
              </a:rPr>
              <a:t>Reģistrēt savienojumu portālā.</a:t>
            </a:r>
          </a:p>
        </p:txBody>
      </p:sp>
      <p:sp>
        <p:nvSpPr>
          <p:cNvPr id="33" name="TextBox 33"/>
          <p:cNvSpPr txBox="1"/>
          <p:nvPr/>
        </p:nvSpPr>
        <p:spPr>
          <a:xfrm>
            <a:off x="9343515" y="8814995"/>
            <a:ext cx="7915785" cy="262001"/>
          </a:xfrm>
          <a:prstGeom prst="rect">
            <a:avLst/>
          </a:prstGeom>
        </p:spPr>
        <p:txBody>
          <a:bodyPr lIns="0" tIns="0" rIns="0" bIns="0" rtlCol="0" anchor="t">
            <a:spAutoFit/>
          </a:bodyPr>
          <a:lstStyle/>
          <a:p>
            <a:pPr algn="l">
              <a:lnSpc>
                <a:spcPts val="2065"/>
              </a:lnSpc>
              <a:spcBef>
                <a:spcPct val="0"/>
              </a:spcBef>
            </a:pPr>
            <a:r>
              <a:rPr lang="en-US" sz="1475" b="1">
                <a:solidFill>
                  <a:srgbClr val="000000"/>
                </a:solidFill>
                <a:latin typeface="Poppins Medium"/>
                <a:ea typeface="Poppins Medium"/>
                <a:cs typeface="Poppins Medium"/>
                <a:sym typeface="Poppins Medium"/>
              </a:rPr>
              <a:t>Izmantojot DAGR API, pieprasīt un izgūt datus.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85915" y="1316054"/>
            <a:ext cx="12864892" cy="1076325"/>
          </a:xfrm>
          <a:prstGeom prst="rect">
            <a:avLst/>
          </a:prstGeom>
        </p:spPr>
        <p:txBody>
          <a:bodyPr lIns="0" tIns="0" rIns="0" bIns="0" rtlCol="0" anchor="t">
            <a:spAutoFit/>
          </a:bodyPr>
          <a:lstStyle/>
          <a:p>
            <a:pPr algn="ctr">
              <a:lnSpc>
                <a:spcPts val="8022"/>
              </a:lnSpc>
            </a:pPr>
            <a:r>
              <a:rPr lang="en-US" sz="6685" b="1">
                <a:solidFill>
                  <a:srgbClr val="21921F"/>
                </a:solidFill>
                <a:latin typeface="Poppins Ultra-Bold"/>
                <a:ea typeface="Poppins Ultra-Bold"/>
                <a:cs typeface="Poppins Ultra-Bold"/>
                <a:sym typeface="Poppins Ultra-Bold"/>
              </a:rPr>
              <a:t>Iepazīšanās ar datu kopām</a:t>
            </a:r>
          </a:p>
        </p:txBody>
      </p:sp>
      <p:grpSp>
        <p:nvGrpSpPr>
          <p:cNvPr id="3" name="Group 3"/>
          <p:cNvGrpSpPr/>
          <p:nvPr/>
        </p:nvGrpSpPr>
        <p:grpSpPr>
          <a:xfrm>
            <a:off x="-1321348" y="3055198"/>
            <a:ext cx="20930696" cy="8662536"/>
            <a:chOff x="0" y="0"/>
            <a:chExt cx="5512611" cy="2281491"/>
          </a:xfrm>
        </p:grpSpPr>
        <p:sp>
          <p:nvSpPr>
            <p:cNvPr id="4" name="Freeform 4"/>
            <p:cNvSpPr/>
            <p:nvPr/>
          </p:nvSpPr>
          <p:spPr>
            <a:xfrm>
              <a:off x="0" y="0"/>
              <a:ext cx="5512611" cy="2281491"/>
            </a:xfrm>
            <a:custGeom>
              <a:avLst/>
              <a:gdLst/>
              <a:ahLst/>
              <a:cxnLst/>
              <a:rect l="l" t="t" r="r" b="b"/>
              <a:pathLst>
                <a:path w="5512611" h="2281491">
                  <a:moveTo>
                    <a:pt x="0" y="0"/>
                  </a:moveTo>
                  <a:lnTo>
                    <a:pt x="5512611" y="0"/>
                  </a:lnTo>
                  <a:lnTo>
                    <a:pt x="5512611" y="2281491"/>
                  </a:lnTo>
                  <a:lnTo>
                    <a:pt x="0" y="2281491"/>
                  </a:lnTo>
                  <a:close/>
                </a:path>
              </a:pathLst>
            </a:custGeom>
            <a:solidFill>
              <a:srgbClr val="336633"/>
            </a:solidFill>
          </p:spPr>
          <p:txBody>
            <a:bodyPr/>
            <a:lstStyle/>
            <a:p>
              <a:endParaRPr lang="en-US"/>
            </a:p>
          </p:txBody>
        </p:sp>
        <p:sp>
          <p:nvSpPr>
            <p:cNvPr id="5" name="TextBox 5"/>
            <p:cNvSpPr txBox="1"/>
            <p:nvPr/>
          </p:nvSpPr>
          <p:spPr>
            <a:xfrm>
              <a:off x="0" y="-38100"/>
              <a:ext cx="5512611" cy="231959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2612874"/>
            <a:ext cx="16230600" cy="6828508"/>
            <a:chOff x="0" y="0"/>
            <a:chExt cx="4274726" cy="1798455"/>
          </a:xfrm>
        </p:grpSpPr>
        <p:sp>
          <p:nvSpPr>
            <p:cNvPr id="7" name="Freeform 7"/>
            <p:cNvSpPr/>
            <p:nvPr/>
          </p:nvSpPr>
          <p:spPr>
            <a:xfrm>
              <a:off x="0" y="0"/>
              <a:ext cx="4274726" cy="1798455"/>
            </a:xfrm>
            <a:custGeom>
              <a:avLst/>
              <a:gdLst/>
              <a:ahLst/>
              <a:cxnLst/>
              <a:rect l="l" t="t" r="r" b="b"/>
              <a:pathLst>
                <a:path w="4274726" h="1798455">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000000">
                <a:alpha val="0"/>
              </a:srgbClr>
            </a:solidFill>
            <a:ln w="247650" cap="rnd">
              <a:solidFill>
                <a:srgbClr val="FFFFFF"/>
              </a:solidFill>
              <a:prstDash val="solid"/>
              <a:round/>
            </a:ln>
          </p:spPr>
          <p:txBody>
            <a:bodyPr/>
            <a:lstStyle/>
            <a:p>
              <a:endParaRPr lang="en-US"/>
            </a:p>
          </p:txBody>
        </p:sp>
        <p:sp>
          <p:nvSpPr>
            <p:cNvPr id="8" name="TextBox 8"/>
            <p:cNvSpPr txBox="1"/>
            <p:nvPr/>
          </p:nvSpPr>
          <p:spPr>
            <a:xfrm>
              <a:off x="0" y="-38100"/>
              <a:ext cx="4274726" cy="183655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925298" y="3228688"/>
            <a:ext cx="2974729" cy="2974729"/>
          </a:xfrm>
          <a:custGeom>
            <a:avLst/>
            <a:gdLst/>
            <a:ahLst/>
            <a:cxnLst/>
            <a:rect l="l" t="t" r="r" b="b"/>
            <a:pathLst>
              <a:path w="2974729" h="2974729">
                <a:moveTo>
                  <a:pt x="0" y="0"/>
                </a:moveTo>
                <a:lnTo>
                  <a:pt x="2974729" y="0"/>
                </a:lnTo>
                <a:lnTo>
                  <a:pt x="2974729" y="2974728"/>
                </a:lnTo>
                <a:lnTo>
                  <a:pt x="0" y="2974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2222787" y="3501313"/>
            <a:ext cx="2379751" cy="237975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3863443" y="5832376"/>
            <a:ext cx="2974729" cy="2974729"/>
          </a:xfrm>
          <a:custGeom>
            <a:avLst/>
            <a:gdLst/>
            <a:ahLst/>
            <a:cxnLst/>
            <a:rect l="l" t="t" r="r" b="b"/>
            <a:pathLst>
              <a:path w="2974729" h="2974729">
                <a:moveTo>
                  <a:pt x="0" y="0"/>
                </a:moveTo>
                <a:lnTo>
                  <a:pt x="2974729" y="0"/>
                </a:lnTo>
                <a:lnTo>
                  <a:pt x="2974729" y="2974729"/>
                </a:lnTo>
                <a:lnTo>
                  <a:pt x="0" y="2974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4" name="Group 14"/>
          <p:cNvGrpSpPr/>
          <p:nvPr/>
        </p:nvGrpSpPr>
        <p:grpSpPr>
          <a:xfrm>
            <a:off x="14160932" y="6105002"/>
            <a:ext cx="2379751" cy="237975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2803754" y="3905157"/>
            <a:ext cx="1217817" cy="1621791"/>
          </a:xfrm>
          <a:custGeom>
            <a:avLst/>
            <a:gdLst/>
            <a:ahLst/>
            <a:cxnLst/>
            <a:rect l="l" t="t" r="r" b="b"/>
            <a:pathLst>
              <a:path w="1217817" h="1621791">
                <a:moveTo>
                  <a:pt x="0" y="0"/>
                </a:moveTo>
                <a:lnTo>
                  <a:pt x="1217817" y="0"/>
                </a:lnTo>
                <a:lnTo>
                  <a:pt x="1217817" y="1621790"/>
                </a:lnTo>
                <a:lnTo>
                  <a:pt x="0" y="1621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4764087" y="6572759"/>
            <a:ext cx="1173441" cy="1493964"/>
          </a:xfrm>
          <a:custGeom>
            <a:avLst/>
            <a:gdLst/>
            <a:ahLst/>
            <a:cxnLst/>
            <a:rect l="l" t="t" r="r" b="b"/>
            <a:pathLst>
              <a:path w="1173441" h="1493964">
                <a:moveTo>
                  <a:pt x="0" y="0"/>
                </a:moveTo>
                <a:lnTo>
                  <a:pt x="1173441" y="0"/>
                </a:lnTo>
                <a:lnTo>
                  <a:pt x="1173441" y="1493964"/>
                </a:lnTo>
                <a:lnTo>
                  <a:pt x="0" y="14939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9" name="Group 19"/>
          <p:cNvGrpSpPr/>
          <p:nvPr/>
        </p:nvGrpSpPr>
        <p:grpSpPr>
          <a:xfrm>
            <a:off x="16744950" y="-981075"/>
            <a:ext cx="2864398" cy="286439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4779087" y="3417290"/>
            <a:ext cx="9205297" cy="5651996"/>
          </a:xfrm>
          <a:prstGeom prst="rect">
            <a:avLst/>
          </a:prstGeom>
        </p:spPr>
        <p:txBody>
          <a:bodyPr lIns="0" tIns="0" rIns="0" bIns="0" rtlCol="0" anchor="t">
            <a:spAutoFit/>
          </a:bodyPr>
          <a:lstStyle/>
          <a:p>
            <a:pPr algn="just">
              <a:lnSpc>
                <a:spcPts val="2618"/>
              </a:lnSpc>
            </a:pPr>
            <a:r>
              <a:rPr lang="en-US" sz="1870" dirty="0">
                <a:solidFill>
                  <a:srgbClr val="FFFFFF"/>
                </a:solidFill>
                <a:latin typeface="Poppins Bold"/>
                <a:ea typeface="Poppins Bold"/>
                <a:cs typeface="Poppins Bold"/>
                <a:sym typeface="Poppins Bold"/>
              </a:rPr>
              <a:t>DAGR API</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ir</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pieejams</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OpenAPI</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formātā</a:t>
            </a:r>
            <a:r>
              <a:rPr lang="en-US" sz="1870" dirty="0">
                <a:solidFill>
                  <a:srgbClr val="FFFFFF"/>
                </a:solidFill>
                <a:latin typeface="Poppins Medium"/>
                <a:ea typeface="Poppins Medium"/>
                <a:cs typeface="Poppins Medium"/>
                <a:sym typeface="Poppins Medium"/>
              </a:rPr>
              <a:t> un to var </a:t>
            </a:r>
            <a:r>
              <a:rPr lang="en-US" sz="1870" dirty="0" err="1">
                <a:solidFill>
                  <a:srgbClr val="FFFFFF"/>
                </a:solidFill>
                <a:latin typeface="Poppins Medium"/>
                <a:ea typeface="Poppins Medium"/>
                <a:cs typeface="Poppins Medium"/>
                <a:sym typeface="Poppins Medium"/>
              </a:rPr>
              <a:t>atrast</a:t>
            </a:r>
            <a:r>
              <a:rPr lang="en-US" sz="1870" dirty="0">
                <a:solidFill>
                  <a:srgbClr val="FFFFFF"/>
                </a:solidFill>
                <a:latin typeface="Poppins Medium"/>
                <a:ea typeface="Poppins Medium"/>
                <a:cs typeface="Poppins Medium"/>
                <a:sym typeface="Poppins Medium"/>
              </a:rPr>
              <a:t> </a:t>
            </a:r>
            <a:r>
              <a:rPr lang="en-US" sz="1870" dirty="0" err="1">
                <a:solidFill>
                  <a:srgbClr val="6AC66B"/>
                </a:solidFill>
                <a:latin typeface="Poppins"/>
                <a:cs typeface="Poppins"/>
                <a:sym typeface="Poppins Medium"/>
                <a:hlinkClick r:id="rId8" tooltip="https://test.dagr.gov.lv/api">
                  <a:extLst>
                    <a:ext uri="{A12FA001-AC4F-418D-AE19-62706E023703}">
                      <ahyp:hlinkClr xmlns:ahyp="http://schemas.microsoft.com/office/drawing/2018/hyperlinkcolor" val="tx"/>
                    </a:ext>
                  </a:extLst>
                </a:hlinkClick>
              </a:rPr>
              <a:t>šajā</a:t>
            </a:r>
            <a:r>
              <a:rPr lang="en-US" sz="1870" dirty="0">
                <a:solidFill>
                  <a:srgbClr val="6AC66B"/>
                </a:solidFill>
                <a:latin typeface="Poppins"/>
                <a:cs typeface="Poppins"/>
                <a:sym typeface="Poppins Medium"/>
                <a:hlinkClick r:id="rId8" tooltip="https://test.dagr.gov.lv/api">
                  <a:extLst>
                    <a:ext uri="{A12FA001-AC4F-418D-AE19-62706E023703}">
                      <ahyp:hlinkClr xmlns:ahyp="http://schemas.microsoft.com/office/drawing/2018/hyperlinkcolor" val="tx"/>
                    </a:ext>
                  </a:extLst>
                </a:hlinkClick>
              </a:rPr>
              <a:t> </a:t>
            </a:r>
            <a:r>
              <a:rPr lang="en-US" sz="1870" dirty="0" err="1">
                <a:solidFill>
                  <a:srgbClr val="6AC66B"/>
                </a:solidFill>
                <a:latin typeface="Poppins"/>
                <a:cs typeface="Poppins"/>
                <a:sym typeface="Poppins Medium"/>
                <a:hlinkClick r:id="rId8" tooltip="https://test.dagr.gov.lv/api">
                  <a:extLst>
                    <a:ext uri="{A12FA001-AC4F-418D-AE19-62706E023703}">
                      <ahyp:hlinkClr xmlns:ahyp="http://schemas.microsoft.com/office/drawing/2018/hyperlinkcolor" val="tx"/>
                    </a:ext>
                  </a:extLst>
                </a:hlinkClick>
              </a:rPr>
              <a:t>adresē</a:t>
            </a:r>
            <a:r>
              <a:rPr lang="en-US" sz="1870" dirty="0">
                <a:solidFill>
                  <a:srgbClr val="FFFFFF"/>
                </a:solidFill>
                <a:latin typeface="Poppins Medium"/>
                <a:ea typeface="Poppins Medium"/>
                <a:cs typeface="Poppins Medium"/>
                <a:sym typeface="Poppins Medium"/>
              </a:rPr>
              <a:t>. </a:t>
            </a:r>
          </a:p>
          <a:p>
            <a:pPr algn="just">
              <a:lnSpc>
                <a:spcPts val="2618"/>
              </a:lnSpc>
            </a:pPr>
            <a:endParaRPr lang="en-US" sz="1870" dirty="0">
              <a:solidFill>
                <a:srgbClr val="FFFFFF"/>
              </a:solidFill>
              <a:latin typeface="Poppins Medium"/>
              <a:ea typeface="Poppins Medium"/>
              <a:cs typeface="Poppins Medium"/>
              <a:sym typeface="Poppins Medium"/>
            </a:endParaRPr>
          </a:p>
          <a:p>
            <a:pPr algn="just">
              <a:lnSpc>
                <a:spcPts val="2618"/>
              </a:lnSpc>
            </a:pPr>
            <a:r>
              <a:rPr lang="en-US" sz="1870" dirty="0" err="1">
                <a:solidFill>
                  <a:srgbClr val="FFFFFF"/>
                </a:solidFill>
                <a:latin typeface="Poppins Medium"/>
                <a:ea typeface="Poppins Medium"/>
                <a:cs typeface="Poppins Medium"/>
                <a:sym typeface="Poppins Medium"/>
              </a:rPr>
              <a:t>Šis</a:t>
            </a:r>
            <a:r>
              <a:rPr lang="en-US" sz="1870" dirty="0">
                <a:solidFill>
                  <a:srgbClr val="FFFFFF"/>
                </a:solidFill>
                <a:latin typeface="Poppins Medium"/>
                <a:ea typeface="Poppins Medium"/>
                <a:cs typeface="Poppins Medium"/>
                <a:sym typeface="Poppins Medium"/>
              </a:rPr>
              <a:t> API </a:t>
            </a:r>
            <a:r>
              <a:rPr lang="en-US" sz="1870" dirty="0" err="1">
                <a:solidFill>
                  <a:srgbClr val="FFFFFF"/>
                </a:solidFill>
                <a:latin typeface="Poppins Medium"/>
                <a:ea typeface="Poppins Medium"/>
                <a:cs typeface="Poppins Medium"/>
                <a:sym typeface="Poppins Medium"/>
              </a:rPr>
              <a:t>nodrošina</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piekļuvi</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dažādām</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Bold"/>
                <a:ea typeface="Poppins Bold"/>
                <a:cs typeface="Poppins Bold"/>
                <a:sym typeface="Poppins Bold"/>
              </a:rPr>
              <a:t>datu</a:t>
            </a:r>
            <a:r>
              <a:rPr lang="en-US" sz="1870" dirty="0">
                <a:solidFill>
                  <a:srgbClr val="FFFFFF"/>
                </a:solidFill>
                <a:latin typeface="Poppins Bold"/>
                <a:ea typeface="Poppins Bold"/>
                <a:cs typeface="Poppins Bold"/>
                <a:sym typeface="Poppins Bold"/>
              </a:rPr>
              <a:t> </a:t>
            </a:r>
            <a:r>
              <a:rPr lang="en-US" sz="1870" dirty="0" err="1">
                <a:solidFill>
                  <a:srgbClr val="FFFFFF"/>
                </a:solidFill>
                <a:latin typeface="Poppins Bold"/>
                <a:ea typeface="Poppins Bold"/>
                <a:cs typeface="Poppins Bold"/>
                <a:sym typeface="Poppins Bold"/>
              </a:rPr>
              <a:t>kopām</a:t>
            </a:r>
            <a:r>
              <a:rPr lang="en-US" sz="1870" dirty="0">
                <a:solidFill>
                  <a:srgbClr val="FFFFFF"/>
                </a:solidFill>
                <a:latin typeface="Poppins Medium"/>
                <a:ea typeface="Poppins Medium"/>
                <a:cs typeface="Poppins Medium"/>
                <a:sym typeface="Poppins Medium"/>
              </a:rPr>
              <a:t> un </a:t>
            </a:r>
            <a:r>
              <a:rPr lang="en-US" sz="1870" dirty="0" err="1">
                <a:solidFill>
                  <a:srgbClr val="FFFFFF"/>
                </a:solidFill>
                <a:latin typeface="Poppins Bold"/>
                <a:ea typeface="Poppins Bold"/>
                <a:cs typeface="Poppins Bold"/>
                <a:sym typeface="Poppins Bold"/>
              </a:rPr>
              <a:t>servisiem</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kuri</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izplata</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datu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devēju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datus</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Pieejamo</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datu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kopu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sarakstu</a:t>
            </a:r>
            <a:r>
              <a:rPr lang="en-US" sz="1870" dirty="0">
                <a:solidFill>
                  <a:srgbClr val="FFFFFF"/>
                </a:solidFill>
                <a:latin typeface="Poppins Medium"/>
                <a:ea typeface="Poppins Medium"/>
                <a:cs typeface="Poppins Medium"/>
                <a:sym typeface="Poppins Medium"/>
              </a:rPr>
              <a:t> var </a:t>
            </a:r>
            <a:r>
              <a:rPr lang="en-US" sz="1870" dirty="0" err="1">
                <a:solidFill>
                  <a:srgbClr val="FFFFFF"/>
                </a:solidFill>
                <a:latin typeface="Poppins Medium"/>
                <a:ea typeface="Poppins Medium"/>
                <a:cs typeface="Poppins Medium"/>
                <a:sym typeface="Poppins Medium"/>
              </a:rPr>
              <a:t>atrast</a:t>
            </a:r>
            <a:r>
              <a:rPr lang="en-US" sz="1870" dirty="0">
                <a:solidFill>
                  <a:srgbClr val="FFFFFF"/>
                </a:solidFill>
                <a:latin typeface="Poppins Medium"/>
                <a:ea typeface="Poppins Medium"/>
                <a:cs typeface="Poppins Medium"/>
                <a:sym typeface="Poppins Medium"/>
              </a:rPr>
              <a:t> </a:t>
            </a:r>
            <a:r>
              <a:rPr lang="en-US" sz="1870" dirty="0" err="1">
                <a:solidFill>
                  <a:srgbClr val="6AC66B"/>
                </a:solidFill>
                <a:latin typeface="Poppins"/>
                <a:cs typeface="Poppins"/>
                <a:sym typeface="Poppins Medium"/>
                <a:hlinkClick r:id="rId9" tooltip="https://test.dagr.gov.lv/service_list">
                  <a:extLst>
                    <a:ext uri="{A12FA001-AC4F-418D-AE19-62706E023703}">
                      <ahyp:hlinkClr xmlns:ahyp="http://schemas.microsoft.com/office/drawing/2018/hyperlinkcolor" val="tx"/>
                    </a:ext>
                  </a:extLst>
                </a:hlinkClick>
              </a:rPr>
              <a:t>šeit</a:t>
            </a:r>
            <a:r>
              <a:rPr lang="en-US" sz="1870" dirty="0">
                <a:solidFill>
                  <a:srgbClr val="FFFFFF"/>
                </a:solidFill>
                <a:latin typeface="Poppins Medium"/>
                <a:ea typeface="Poppins Medium"/>
                <a:cs typeface="Poppins Medium"/>
                <a:sym typeface="Poppins Medium"/>
              </a:rPr>
              <a:t>. </a:t>
            </a:r>
          </a:p>
          <a:p>
            <a:pPr algn="just">
              <a:lnSpc>
                <a:spcPts val="2618"/>
              </a:lnSpc>
            </a:pPr>
            <a:endParaRPr lang="en-US" sz="1870" dirty="0">
              <a:solidFill>
                <a:srgbClr val="FFFFFF"/>
              </a:solidFill>
              <a:latin typeface="Poppins Medium"/>
              <a:ea typeface="Poppins Medium"/>
              <a:cs typeface="Poppins Medium"/>
              <a:sym typeface="Poppins Medium"/>
            </a:endParaRPr>
          </a:p>
          <a:p>
            <a:pPr algn="just">
              <a:lnSpc>
                <a:spcPts val="2618"/>
              </a:lnSpc>
            </a:pPr>
            <a:r>
              <a:rPr lang="en-US" sz="1870" dirty="0" err="1">
                <a:solidFill>
                  <a:srgbClr val="FFFFFF"/>
                </a:solidFill>
                <a:latin typeface="Poppins Medium"/>
                <a:ea typeface="Poppins Medium"/>
                <a:cs typeface="Poppins Medium"/>
                <a:sym typeface="Poppins Medium"/>
              </a:rPr>
              <a:t>Katras</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datu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kopas</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informācija</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ietver</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tās</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Bold"/>
                <a:ea typeface="Poppins Bold"/>
                <a:cs typeface="Poppins Bold"/>
                <a:sym typeface="Poppins Bold"/>
              </a:rPr>
              <a:t>tehnisko</a:t>
            </a:r>
            <a:r>
              <a:rPr lang="en-US" sz="1870" dirty="0">
                <a:solidFill>
                  <a:srgbClr val="FFFFFF"/>
                </a:solidFill>
                <a:latin typeface="Poppins Medium"/>
                <a:ea typeface="Poppins Medium"/>
                <a:cs typeface="Poppins Medium"/>
                <a:sym typeface="Poppins Medium"/>
              </a:rPr>
              <a:t> </a:t>
            </a:r>
            <a:r>
              <a:rPr lang="en-US" sz="1870" dirty="0">
                <a:solidFill>
                  <a:srgbClr val="FFFFFF"/>
                </a:solidFill>
                <a:latin typeface="Poppins Bold"/>
                <a:ea typeface="Poppins Bold"/>
                <a:cs typeface="Poppins Bold"/>
                <a:sym typeface="Poppins Bold"/>
              </a:rPr>
              <a:t>un </a:t>
            </a:r>
            <a:r>
              <a:rPr lang="en-US" sz="1870" dirty="0" err="1">
                <a:solidFill>
                  <a:srgbClr val="FFFFFF"/>
                </a:solidFill>
                <a:latin typeface="Poppins Bold"/>
                <a:ea typeface="Poppins Bold"/>
                <a:cs typeface="Poppins Bold"/>
                <a:sym typeface="Poppins Bold"/>
              </a:rPr>
              <a:t>pilno</a:t>
            </a:r>
            <a:r>
              <a:rPr lang="en-US" sz="1870" dirty="0">
                <a:solidFill>
                  <a:srgbClr val="FFFFFF"/>
                </a:solidFill>
                <a:latin typeface="Poppins Bold"/>
                <a:ea typeface="Poppins Bold"/>
                <a:cs typeface="Poppins Bold"/>
                <a:sym typeface="Poppins Bold"/>
              </a:rPr>
              <a:t> </a:t>
            </a:r>
            <a:r>
              <a:rPr lang="en-US" sz="1870" dirty="0" err="1">
                <a:solidFill>
                  <a:srgbClr val="FFFFFF"/>
                </a:solidFill>
                <a:latin typeface="Poppins Bold"/>
                <a:ea typeface="Poppins Bold"/>
                <a:cs typeface="Poppins Bold"/>
                <a:sym typeface="Poppins Bold"/>
              </a:rPr>
              <a:t>nosaukumu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kā</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arī</a:t>
            </a:r>
            <a:r>
              <a:rPr lang="en-US" sz="1870" dirty="0">
                <a:solidFill>
                  <a:srgbClr val="FFFFFF"/>
                </a:solidFill>
                <a:latin typeface="Poppins Bold"/>
                <a:ea typeface="Poppins Bold"/>
                <a:cs typeface="Poppins Bold"/>
                <a:sym typeface="Poppins Bold"/>
              </a:rPr>
              <a:t> </a:t>
            </a:r>
            <a:r>
              <a:rPr lang="en-US" sz="1870" dirty="0" err="1">
                <a:solidFill>
                  <a:srgbClr val="FFFFFF"/>
                </a:solidFill>
                <a:latin typeface="Poppins Bold"/>
                <a:ea typeface="Poppins Bold"/>
                <a:cs typeface="Poppins Bold"/>
                <a:sym typeface="Poppins Bold"/>
              </a:rPr>
              <a:t>datu</a:t>
            </a:r>
            <a:r>
              <a:rPr lang="en-US" sz="1870" dirty="0">
                <a:solidFill>
                  <a:srgbClr val="FFFFFF"/>
                </a:solidFill>
                <a:latin typeface="Poppins Bold"/>
                <a:ea typeface="Poppins Bold"/>
                <a:cs typeface="Poppins Bold"/>
                <a:sym typeface="Poppins Bold"/>
              </a:rPr>
              <a:t> </a:t>
            </a:r>
            <a:r>
              <a:rPr lang="en-US" sz="1870" dirty="0" err="1">
                <a:solidFill>
                  <a:srgbClr val="FFFFFF"/>
                </a:solidFill>
                <a:latin typeface="Poppins Bold"/>
                <a:ea typeface="Poppins Bold"/>
                <a:cs typeface="Poppins Bold"/>
                <a:sym typeface="Poppins Bold"/>
              </a:rPr>
              <a:t>devēja</a:t>
            </a:r>
            <a:r>
              <a:rPr lang="en-US" sz="1870" dirty="0">
                <a:solidFill>
                  <a:srgbClr val="FFFFFF"/>
                </a:solidFill>
                <a:latin typeface="Poppins Bold"/>
                <a:ea typeface="Poppins Bold"/>
                <a:cs typeface="Poppins Bold"/>
                <a:sym typeface="Poppins Bold"/>
              </a:rPr>
              <a:t> </a:t>
            </a:r>
            <a:r>
              <a:rPr lang="en-US" sz="1870" dirty="0" err="1">
                <a:solidFill>
                  <a:srgbClr val="FFFFFF"/>
                </a:solidFill>
                <a:latin typeface="Poppins Bold"/>
                <a:ea typeface="Poppins Bold"/>
                <a:cs typeface="Poppins Bold"/>
                <a:sym typeface="Poppins Bold"/>
              </a:rPr>
              <a:t>reģistrācijas</a:t>
            </a:r>
            <a:r>
              <a:rPr lang="en-US" sz="1870" dirty="0">
                <a:solidFill>
                  <a:srgbClr val="FFFFFF"/>
                </a:solidFill>
                <a:latin typeface="Poppins Bold"/>
                <a:ea typeface="Poppins Bold"/>
                <a:cs typeface="Poppins Bold"/>
                <a:sym typeface="Poppins Bold"/>
              </a:rPr>
              <a:t> </a:t>
            </a:r>
            <a:r>
              <a:rPr lang="en-US" sz="1870" dirty="0" err="1">
                <a:solidFill>
                  <a:srgbClr val="FFFFFF"/>
                </a:solidFill>
                <a:latin typeface="Poppins Bold"/>
                <a:ea typeface="Poppins Bold"/>
                <a:cs typeface="Poppins Bold"/>
                <a:sym typeface="Poppins Bold"/>
              </a:rPr>
              <a:t>numuru</a:t>
            </a:r>
            <a:r>
              <a:rPr lang="en-US" sz="1870" dirty="0">
                <a:solidFill>
                  <a:srgbClr val="FFFFFF"/>
                </a:solidFill>
                <a:latin typeface="Poppins Bold"/>
                <a:ea typeface="Poppins Bold"/>
                <a:cs typeface="Poppins Bold"/>
                <a:sym typeface="Poppins Bold"/>
              </a:rPr>
              <a:t> un </a:t>
            </a:r>
            <a:r>
              <a:rPr lang="en-US" sz="1870" dirty="0" err="1">
                <a:solidFill>
                  <a:srgbClr val="FFFFFF"/>
                </a:solidFill>
                <a:latin typeface="Poppins Bold"/>
                <a:ea typeface="Poppins Bold"/>
                <a:cs typeface="Poppins Bold"/>
                <a:sym typeface="Poppins Bold"/>
              </a:rPr>
              <a:t>nosaukumu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Ir</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pieejami</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divu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veidu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servisi</a:t>
            </a:r>
            <a:r>
              <a:rPr lang="en-US" sz="1870" dirty="0">
                <a:solidFill>
                  <a:srgbClr val="FFFFFF"/>
                </a:solidFill>
                <a:latin typeface="Poppins Medium"/>
                <a:ea typeface="Poppins Medium"/>
                <a:cs typeface="Poppins Medium"/>
                <a:sym typeface="Poppins Medium"/>
              </a:rPr>
              <a:t>:</a:t>
            </a:r>
          </a:p>
          <a:p>
            <a:pPr algn="just">
              <a:lnSpc>
                <a:spcPts val="2618"/>
              </a:lnSpc>
            </a:pPr>
            <a:endParaRPr lang="en-US" sz="1870" dirty="0">
              <a:solidFill>
                <a:srgbClr val="FFFFFF"/>
              </a:solidFill>
              <a:latin typeface="Poppins Medium"/>
              <a:ea typeface="Poppins Medium"/>
              <a:cs typeface="Poppins Medium"/>
              <a:sym typeface="Poppins Medium"/>
            </a:endParaRPr>
          </a:p>
          <a:p>
            <a:pPr marL="403737" lvl="1" indent="-201869" algn="just">
              <a:lnSpc>
                <a:spcPts val="2618"/>
              </a:lnSpc>
              <a:buAutoNum type="arabicPeriod"/>
            </a:pPr>
            <a:r>
              <a:rPr lang="en-US" sz="1870" dirty="0">
                <a:solidFill>
                  <a:srgbClr val="FFFFFF"/>
                </a:solidFill>
                <a:latin typeface="Poppins Medium"/>
                <a:ea typeface="Poppins Medium"/>
                <a:cs typeface="Poppins Medium"/>
                <a:sym typeface="Poppins Medium"/>
              </a:rPr>
              <a:t> Datu </a:t>
            </a:r>
            <a:r>
              <a:rPr lang="en-US" sz="1870" dirty="0" err="1">
                <a:solidFill>
                  <a:srgbClr val="FFFFFF"/>
                </a:solidFill>
                <a:latin typeface="Poppins Medium"/>
                <a:ea typeface="Poppins Medium"/>
                <a:cs typeface="Poppins Medium"/>
                <a:sym typeface="Poppins Medium"/>
              </a:rPr>
              <a:t>izgūšana</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Bold"/>
                <a:ea typeface="Poppins Bold"/>
                <a:cs typeface="Poppins Bold"/>
                <a:sym typeface="Poppins Bold"/>
              </a:rPr>
              <a:t>pēc</a:t>
            </a:r>
            <a:r>
              <a:rPr lang="en-US" sz="1870" dirty="0">
                <a:solidFill>
                  <a:srgbClr val="FFFFFF"/>
                </a:solidFill>
                <a:latin typeface="Poppins Bold"/>
                <a:ea typeface="Poppins Bold"/>
                <a:cs typeface="Poppins Bold"/>
                <a:sym typeface="Poppins Bold"/>
              </a:rPr>
              <a:t> </a:t>
            </a:r>
            <a:r>
              <a:rPr lang="en-US" sz="1870" dirty="0" err="1">
                <a:solidFill>
                  <a:srgbClr val="FFFFFF"/>
                </a:solidFill>
                <a:latin typeface="Poppins Bold"/>
                <a:ea typeface="Poppins Bold"/>
                <a:cs typeface="Poppins Bold"/>
                <a:sym typeface="Poppins Bold"/>
              </a:rPr>
              <a:t>objekta</a:t>
            </a:r>
            <a:r>
              <a:rPr lang="en-US" sz="1870" dirty="0">
                <a:solidFill>
                  <a:srgbClr val="FFFFFF"/>
                </a:solidFill>
                <a:latin typeface="Poppins Bold"/>
                <a:ea typeface="Poppins Bold"/>
                <a:cs typeface="Poppins Bold"/>
                <a:sym typeface="Poppins Bold"/>
              </a:rPr>
              <a:t> </a:t>
            </a:r>
            <a:r>
              <a:rPr lang="en-US" sz="1870" dirty="0" err="1">
                <a:solidFill>
                  <a:srgbClr val="FFFFFF"/>
                </a:solidFill>
                <a:latin typeface="Poppins Bold"/>
                <a:ea typeface="Poppins Bold"/>
                <a:cs typeface="Poppins Bold"/>
                <a:sym typeface="Poppins Bold"/>
              </a:rPr>
              <a:t>identifikatora</a:t>
            </a:r>
            <a:r>
              <a:rPr lang="en-US" sz="1870" dirty="0">
                <a:solidFill>
                  <a:srgbClr val="FFFFFF"/>
                </a:solidFill>
                <a:latin typeface="Poppins Medium"/>
                <a:ea typeface="Poppins Medium"/>
                <a:cs typeface="Poppins Medium"/>
                <a:sym typeface="Poppins Medium"/>
              </a:rPr>
              <a:t> - </a:t>
            </a:r>
            <a:r>
              <a:rPr lang="en-US" sz="1870" dirty="0" err="1">
                <a:solidFill>
                  <a:srgbClr val="FFFFFF"/>
                </a:solidFill>
                <a:latin typeface="Poppins Medium"/>
                <a:ea typeface="Poppins Medium"/>
                <a:cs typeface="Poppins Medium"/>
                <a:sym typeface="Poppins Medium"/>
              </a:rPr>
              <a:t>nodrošina</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konkrētu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datu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kopas</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ierakstu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izgūšanu</a:t>
            </a:r>
            <a:r>
              <a:rPr lang="en-US" sz="1870" dirty="0">
                <a:solidFill>
                  <a:srgbClr val="FFFFFF"/>
                </a:solidFill>
                <a:latin typeface="Poppins Medium"/>
                <a:ea typeface="Poppins Medium"/>
                <a:cs typeface="Poppins Medium"/>
                <a:sym typeface="Poppins Medium"/>
              </a:rPr>
              <a:t>.</a:t>
            </a:r>
          </a:p>
          <a:p>
            <a:pPr marL="403737" lvl="1" indent="-201869" algn="just">
              <a:lnSpc>
                <a:spcPts val="2618"/>
              </a:lnSpc>
              <a:buAutoNum type="arabicPeriod"/>
            </a:pPr>
            <a:r>
              <a:rPr lang="en-US" sz="1870" dirty="0">
                <a:solidFill>
                  <a:srgbClr val="FFFFFF"/>
                </a:solidFill>
                <a:latin typeface="Poppins Bold"/>
                <a:ea typeface="Poppins Bold"/>
                <a:cs typeface="Poppins Bold"/>
                <a:sym typeface="Poppins Bold"/>
              </a:rPr>
              <a:t> </a:t>
            </a:r>
            <a:r>
              <a:rPr lang="en-US" sz="1870" dirty="0" err="1">
                <a:solidFill>
                  <a:srgbClr val="FFFFFF"/>
                </a:solidFill>
                <a:latin typeface="Poppins Bold"/>
                <a:ea typeface="Poppins Bold"/>
                <a:cs typeface="Poppins Bold"/>
                <a:sym typeface="Poppins Bold"/>
              </a:rPr>
              <a:t>Izmaiņu</a:t>
            </a:r>
            <a:r>
              <a:rPr lang="en-US" sz="1870" dirty="0">
                <a:solidFill>
                  <a:srgbClr val="FFFFFF"/>
                </a:solidFill>
                <a:latin typeface="Poppins Bold"/>
                <a:ea typeface="Poppins Bold"/>
                <a:cs typeface="Poppins Bold"/>
                <a:sym typeface="Poppins Bold"/>
              </a:rPr>
              <a:t> </a:t>
            </a:r>
            <a:r>
              <a:rPr lang="en-US" sz="1870" dirty="0" err="1">
                <a:solidFill>
                  <a:srgbClr val="FFFFFF"/>
                </a:solidFill>
                <a:latin typeface="Poppins Bold"/>
                <a:ea typeface="Poppins Bold"/>
                <a:cs typeface="Poppins Bold"/>
                <a:sym typeface="Poppins Bold"/>
              </a:rPr>
              <a:t>monitorings</a:t>
            </a:r>
            <a:r>
              <a:rPr lang="en-US" sz="1870" dirty="0">
                <a:solidFill>
                  <a:srgbClr val="FFFFFF"/>
                </a:solidFill>
                <a:latin typeface="Poppins Bold"/>
                <a:ea typeface="Poppins Bold"/>
                <a:cs typeface="Poppins Bold"/>
                <a:sym typeface="Poppins Bold"/>
              </a:rPr>
              <a:t> </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ļauj</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sekot</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izmaiņām</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datu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kopās</a:t>
            </a:r>
            <a:r>
              <a:rPr lang="en-US" sz="1870" dirty="0">
                <a:solidFill>
                  <a:srgbClr val="FFFFFF"/>
                </a:solidFill>
                <a:latin typeface="Poppins Medium"/>
                <a:ea typeface="Poppins Medium"/>
                <a:cs typeface="Poppins Medium"/>
                <a:sym typeface="Poppins Medium"/>
              </a:rPr>
              <a:t>.</a:t>
            </a:r>
          </a:p>
          <a:p>
            <a:pPr algn="just">
              <a:lnSpc>
                <a:spcPts val="2618"/>
              </a:lnSpc>
            </a:pPr>
            <a:endParaRPr lang="en-US" sz="1870" dirty="0">
              <a:solidFill>
                <a:srgbClr val="FFFFFF"/>
              </a:solidFill>
              <a:latin typeface="Poppins Medium"/>
              <a:ea typeface="Poppins Medium"/>
              <a:cs typeface="Poppins Medium"/>
              <a:sym typeface="Poppins Medium"/>
            </a:endParaRPr>
          </a:p>
          <a:p>
            <a:pPr algn="just">
              <a:lnSpc>
                <a:spcPts val="2618"/>
              </a:lnSpc>
              <a:spcBef>
                <a:spcPct val="0"/>
              </a:spcBef>
            </a:pPr>
            <a:r>
              <a:rPr lang="en-US" sz="1870" dirty="0" err="1">
                <a:solidFill>
                  <a:srgbClr val="FFFFFF"/>
                </a:solidFill>
                <a:latin typeface="Poppins Medium"/>
                <a:ea typeface="Poppins Medium"/>
                <a:cs typeface="Poppins Medium"/>
                <a:sym typeface="Poppins Medium"/>
              </a:rPr>
              <a:t>Servisu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apraksti</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ir</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pieejami</a:t>
            </a:r>
            <a:r>
              <a:rPr lang="en-US" sz="1870" dirty="0">
                <a:solidFill>
                  <a:srgbClr val="FFFFFF"/>
                </a:solidFill>
                <a:latin typeface="Poppins Medium"/>
                <a:ea typeface="Poppins Medium"/>
                <a:cs typeface="Poppins Medium"/>
                <a:sym typeface="Poppins Medium"/>
              </a:rPr>
              <a:t> </a:t>
            </a:r>
            <a:r>
              <a:rPr lang="en-US" sz="1870" dirty="0">
                <a:solidFill>
                  <a:srgbClr val="6AC66B"/>
                </a:solidFill>
                <a:latin typeface="Poppins"/>
                <a:cs typeface="Poppins"/>
                <a:sym typeface="Poppins Medium"/>
                <a:hlinkClick r:id="rId8" tooltip="https://test.dagr.gov.lv/api">
                  <a:extLst>
                    <a:ext uri="{A12FA001-AC4F-418D-AE19-62706E023703}">
                      <ahyp:hlinkClr xmlns:ahyp="http://schemas.microsoft.com/office/drawing/2018/hyperlinkcolor" val="tx"/>
                    </a:ext>
                  </a:extLst>
                </a:hlinkClick>
              </a:rPr>
              <a:t>API </a:t>
            </a:r>
            <a:r>
              <a:rPr lang="en-US" sz="1870" dirty="0" err="1">
                <a:solidFill>
                  <a:srgbClr val="6AC66B"/>
                </a:solidFill>
                <a:latin typeface="Poppins"/>
                <a:cs typeface="Poppins"/>
                <a:sym typeface="Poppins Medium"/>
                <a:hlinkClick r:id="rId8" tooltip="https://test.dagr.gov.lv/api">
                  <a:extLst>
                    <a:ext uri="{A12FA001-AC4F-418D-AE19-62706E023703}">
                      <ahyp:hlinkClr xmlns:ahyp="http://schemas.microsoft.com/office/drawing/2018/hyperlinkcolor" val="tx"/>
                    </a:ext>
                  </a:extLst>
                </a:hlinkClick>
              </a:rPr>
              <a:t>dokumentācijas</a:t>
            </a:r>
            <a:r>
              <a:rPr lang="en-US" sz="1870" dirty="0">
                <a:solidFill>
                  <a:srgbClr val="6AC66B"/>
                </a:solidFill>
                <a:latin typeface="Poppins"/>
                <a:cs typeface="Poppins"/>
                <a:sym typeface="Poppins Medium"/>
                <a:hlinkClick r:id="rId8" tooltip="https://test.dagr.gov.lv/api">
                  <a:extLst>
                    <a:ext uri="{A12FA001-AC4F-418D-AE19-62706E023703}">
                      <ahyp:hlinkClr xmlns:ahyp="http://schemas.microsoft.com/office/drawing/2018/hyperlinkcolor" val="tx"/>
                    </a:ext>
                  </a:extLst>
                </a:hlinkClick>
              </a:rPr>
              <a:t> </a:t>
            </a:r>
            <a:r>
              <a:rPr lang="en-US" sz="1870" dirty="0" err="1">
                <a:solidFill>
                  <a:srgbClr val="6AC66B"/>
                </a:solidFill>
                <a:latin typeface="Poppins"/>
                <a:cs typeface="Poppins"/>
                <a:sym typeface="Poppins Medium"/>
                <a:hlinkClick r:id="rId8" tooltip="https://test.dagr.gov.lv/api">
                  <a:extLst>
                    <a:ext uri="{A12FA001-AC4F-418D-AE19-62706E023703}">
                      <ahyp:hlinkClr xmlns:ahyp="http://schemas.microsoft.com/office/drawing/2018/hyperlinkcolor" val="tx"/>
                    </a:ext>
                  </a:extLst>
                </a:hlinkClick>
              </a:rPr>
              <a:t>sadaļā</a:t>
            </a:r>
            <a:r>
              <a:rPr lang="en-US" sz="1870" dirty="0">
                <a:solidFill>
                  <a:srgbClr val="6AC66B"/>
                </a:solidFill>
                <a:latin typeface="Poppins"/>
                <a:cs typeface="Poppins"/>
                <a:sym typeface="Poppins Medium"/>
              </a:rPr>
              <a:t>. </a:t>
            </a:r>
            <a:r>
              <a:rPr lang="en-US" sz="1870" dirty="0">
                <a:solidFill>
                  <a:srgbClr val="FFFFFF"/>
                </a:solidFill>
                <a:latin typeface="Poppins Medium"/>
                <a:ea typeface="Poppins Medium"/>
                <a:cs typeface="Poppins Medium"/>
                <a:sym typeface="Poppins Medium"/>
              </a:rPr>
              <a:t>Lai </a:t>
            </a:r>
            <a:r>
              <a:rPr lang="en-US" sz="1870" dirty="0" err="1">
                <a:solidFill>
                  <a:srgbClr val="FFFFFF"/>
                </a:solidFill>
                <a:latin typeface="Poppins Medium"/>
                <a:ea typeface="Poppins Medium"/>
                <a:cs typeface="Poppins Medium"/>
                <a:sym typeface="Poppins Medium"/>
              </a:rPr>
              <a:t>izmantotu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šos</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servisus</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pieprasījumā</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ir</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jānorāda</a:t>
            </a:r>
            <a:r>
              <a:rPr lang="en-US" sz="1870" dirty="0">
                <a:solidFill>
                  <a:srgbClr val="FFFFFF"/>
                </a:solidFill>
                <a:latin typeface="Poppins Medium"/>
                <a:ea typeface="Poppins Medium"/>
                <a:cs typeface="Poppins Medium"/>
                <a:sym typeface="Poppins Medium"/>
              </a:rPr>
              <a:t> </a:t>
            </a:r>
            <a:r>
              <a:rPr lang="en-US" sz="1870" dirty="0">
                <a:solidFill>
                  <a:srgbClr val="FFFFFF"/>
                </a:solidFill>
                <a:latin typeface="Poppins Bold"/>
                <a:ea typeface="Poppins Bold"/>
                <a:cs typeface="Poppins Bold"/>
                <a:sym typeface="Poppins Bold"/>
              </a:rPr>
              <a:t>VIRSIS </a:t>
            </a:r>
            <a:r>
              <a:rPr lang="en-US" sz="1870" dirty="0" err="1">
                <a:solidFill>
                  <a:srgbClr val="FFFFFF"/>
                </a:solidFill>
                <a:latin typeface="Poppins Bold"/>
                <a:ea typeface="Poppins Bold"/>
                <a:cs typeface="Poppins Bold"/>
                <a:sym typeface="Poppins Bold"/>
              </a:rPr>
              <a:t>atļaujas</a:t>
            </a:r>
            <a:r>
              <a:rPr lang="en-US" sz="1870" dirty="0">
                <a:solidFill>
                  <a:srgbClr val="FFFFFF"/>
                </a:solidFill>
                <a:latin typeface="Poppins Bold"/>
                <a:ea typeface="Poppins Bold"/>
                <a:cs typeface="Poppins Bold"/>
                <a:sym typeface="Poppins Bold"/>
              </a:rPr>
              <a:t> </a:t>
            </a:r>
            <a:r>
              <a:rPr lang="en-US" sz="1870" dirty="0" err="1">
                <a:solidFill>
                  <a:srgbClr val="FFFFFF"/>
                </a:solidFill>
                <a:latin typeface="Poppins Bold"/>
                <a:ea typeface="Poppins Bold"/>
                <a:cs typeface="Poppins Bold"/>
                <a:sym typeface="Poppins Bold"/>
              </a:rPr>
              <a:t>numurs</a:t>
            </a:r>
            <a:r>
              <a:rPr lang="en-US" sz="1870" dirty="0">
                <a:solidFill>
                  <a:srgbClr val="FFFFFF"/>
                </a:solidFill>
                <a:latin typeface="Poppins Medium"/>
                <a:ea typeface="Poppins Medium"/>
                <a:cs typeface="Poppins Medium"/>
                <a:sym typeface="Poppins Medium"/>
              </a:rPr>
              <a:t>, kas </a:t>
            </a:r>
            <a:r>
              <a:rPr lang="en-US" sz="1870" dirty="0" err="1">
                <a:solidFill>
                  <a:srgbClr val="FFFFFF"/>
                </a:solidFill>
                <a:latin typeface="Poppins Medium"/>
                <a:ea typeface="Poppins Medium"/>
                <a:cs typeface="Poppins Medium"/>
                <a:sym typeface="Poppins Medium"/>
              </a:rPr>
              <a:t>tiek</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piešķirts</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servisu</a:t>
            </a:r>
            <a:r>
              <a:rPr lang="en-US" sz="1870" dirty="0">
                <a:solidFill>
                  <a:srgbClr val="FFFFFF"/>
                </a:solidFill>
                <a:latin typeface="Poppins Medium"/>
                <a:ea typeface="Poppins Medium"/>
                <a:cs typeface="Poppins Medium"/>
                <a:sym typeface="Poppins Medium"/>
              </a:rPr>
              <a:t> </a:t>
            </a:r>
            <a:r>
              <a:rPr lang="en-US" sz="1870" dirty="0" err="1">
                <a:solidFill>
                  <a:srgbClr val="FFFFFF"/>
                </a:solidFill>
                <a:latin typeface="Poppins Medium"/>
                <a:ea typeface="Poppins Medium"/>
                <a:cs typeface="Poppins Medium"/>
                <a:sym typeface="Poppins Medium"/>
              </a:rPr>
              <a:t>līmenī</a:t>
            </a:r>
            <a:r>
              <a:rPr lang="en-US" sz="1870" dirty="0">
                <a:solidFill>
                  <a:srgbClr val="FFFFFF"/>
                </a:solidFill>
                <a:latin typeface="Poppins Medium"/>
                <a:ea typeface="Poppins Medium"/>
                <a:cs typeface="Poppins Medium"/>
                <a:sym typeface="Poppins Medium"/>
              </a:rPr>
              <a:t>.</a:t>
            </a:r>
          </a:p>
          <a:p>
            <a:pPr algn="just">
              <a:lnSpc>
                <a:spcPts val="2618"/>
              </a:lnSpc>
              <a:spcBef>
                <a:spcPct val="0"/>
              </a:spcBef>
            </a:pPr>
            <a:endParaRPr lang="en-US" sz="1870" b="1" dirty="0">
              <a:solidFill>
                <a:srgbClr val="FFFFFF"/>
              </a:solidFill>
              <a:latin typeface="Poppins Medium"/>
              <a:ea typeface="Poppins Medium"/>
              <a:cs typeface="Poppins Medium"/>
              <a:sym typeface="Poppins Medium"/>
            </a:endParaRPr>
          </a:p>
        </p:txBody>
      </p:sp>
      <p:grpSp>
        <p:nvGrpSpPr>
          <p:cNvPr id="23" name="Group 23"/>
          <p:cNvGrpSpPr/>
          <p:nvPr/>
        </p:nvGrpSpPr>
        <p:grpSpPr>
          <a:xfrm>
            <a:off x="15858243" y="451124"/>
            <a:ext cx="603155" cy="60315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6047633" y="1277496"/>
            <a:ext cx="827529" cy="82752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6633"/>
            </a:solidFill>
          </p:spPr>
          <p:txBody>
            <a:bodyPr/>
            <a:lstStyle/>
            <a:p>
              <a:endParaRPr lang="en-US"/>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7435" y="1119760"/>
            <a:ext cx="15350807" cy="1025922"/>
          </a:xfrm>
          <a:prstGeom prst="rect">
            <a:avLst/>
          </a:prstGeom>
        </p:spPr>
        <p:txBody>
          <a:bodyPr lIns="0" tIns="0" rIns="0" bIns="0" rtlCol="0" anchor="t">
            <a:spAutoFit/>
          </a:bodyPr>
          <a:lstStyle/>
          <a:p>
            <a:pPr algn="ctr">
              <a:lnSpc>
                <a:spcPts val="8022"/>
              </a:lnSpc>
            </a:pPr>
            <a:r>
              <a:rPr lang="en-US" sz="6685" b="1" dirty="0">
                <a:solidFill>
                  <a:srgbClr val="21921F"/>
                </a:solidFill>
                <a:latin typeface="Poppins Ultra-Bold"/>
                <a:ea typeface="Poppins Ultra-Bold"/>
                <a:cs typeface="Poppins Ultra-Bold"/>
                <a:sym typeface="Poppins Ultra-Bold"/>
              </a:rPr>
              <a:t>Datu </a:t>
            </a:r>
            <a:r>
              <a:rPr lang="en-US" sz="6685" b="1" dirty="0" err="1">
                <a:solidFill>
                  <a:srgbClr val="21921F"/>
                </a:solidFill>
                <a:latin typeface="Poppins Ultra-Bold"/>
                <a:ea typeface="Poppins Ultra-Bold"/>
                <a:cs typeface="Poppins Ultra-Bold"/>
                <a:sym typeface="Poppins Ultra-Bold"/>
              </a:rPr>
              <a:t>saņēmēja</a:t>
            </a:r>
            <a:r>
              <a:rPr lang="en-US" sz="6685" b="1" dirty="0">
                <a:solidFill>
                  <a:srgbClr val="21921F"/>
                </a:solidFill>
                <a:latin typeface="Poppins Ultra-Bold"/>
                <a:ea typeface="Poppins Ultra-Bold"/>
                <a:cs typeface="Poppins Ultra-Bold"/>
                <a:sym typeface="Poppins Ultra-Bold"/>
              </a:rPr>
              <a:t> </a:t>
            </a:r>
            <a:r>
              <a:rPr lang="en-US" sz="6685" b="1" dirty="0" err="1">
                <a:solidFill>
                  <a:srgbClr val="21921F"/>
                </a:solidFill>
                <a:latin typeface="Poppins Ultra-Bold"/>
                <a:ea typeface="Poppins Ultra-Bold"/>
                <a:cs typeface="Poppins Ultra-Bold"/>
                <a:sym typeface="Poppins Ultra-Bold"/>
              </a:rPr>
              <a:t>pieteikums</a:t>
            </a:r>
            <a:endParaRPr lang="en-US" sz="6685" b="1" dirty="0">
              <a:solidFill>
                <a:srgbClr val="21921F"/>
              </a:solidFill>
              <a:latin typeface="Poppins Ultra-Bold"/>
              <a:ea typeface="Poppins Ultra-Bold"/>
              <a:cs typeface="Poppins Ultra-Bold"/>
              <a:sym typeface="Poppins Ultra-Bold"/>
            </a:endParaRPr>
          </a:p>
        </p:txBody>
      </p:sp>
      <p:grpSp>
        <p:nvGrpSpPr>
          <p:cNvPr id="3" name="Group 3"/>
          <p:cNvGrpSpPr/>
          <p:nvPr/>
        </p:nvGrpSpPr>
        <p:grpSpPr>
          <a:xfrm>
            <a:off x="-1321348" y="3055198"/>
            <a:ext cx="20930696" cy="8662536"/>
            <a:chOff x="0" y="0"/>
            <a:chExt cx="5512611" cy="2281491"/>
          </a:xfrm>
        </p:grpSpPr>
        <p:sp>
          <p:nvSpPr>
            <p:cNvPr id="4" name="Freeform 4"/>
            <p:cNvSpPr/>
            <p:nvPr/>
          </p:nvSpPr>
          <p:spPr>
            <a:xfrm>
              <a:off x="0" y="0"/>
              <a:ext cx="5512611" cy="2281491"/>
            </a:xfrm>
            <a:custGeom>
              <a:avLst/>
              <a:gdLst/>
              <a:ahLst/>
              <a:cxnLst/>
              <a:rect l="l" t="t" r="r" b="b"/>
              <a:pathLst>
                <a:path w="5512611" h="2281491">
                  <a:moveTo>
                    <a:pt x="0" y="0"/>
                  </a:moveTo>
                  <a:lnTo>
                    <a:pt x="5512611" y="0"/>
                  </a:lnTo>
                  <a:lnTo>
                    <a:pt x="5512611" y="2281491"/>
                  </a:lnTo>
                  <a:lnTo>
                    <a:pt x="0" y="2281491"/>
                  </a:lnTo>
                  <a:close/>
                </a:path>
              </a:pathLst>
            </a:custGeom>
            <a:solidFill>
              <a:srgbClr val="336633"/>
            </a:solidFill>
          </p:spPr>
          <p:txBody>
            <a:bodyPr/>
            <a:lstStyle/>
            <a:p>
              <a:endParaRPr lang="en-US"/>
            </a:p>
          </p:txBody>
        </p:sp>
        <p:sp>
          <p:nvSpPr>
            <p:cNvPr id="5" name="TextBox 5"/>
            <p:cNvSpPr txBox="1"/>
            <p:nvPr/>
          </p:nvSpPr>
          <p:spPr>
            <a:xfrm>
              <a:off x="0" y="-38100"/>
              <a:ext cx="5512611" cy="231959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2468213"/>
            <a:ext cx="16230600" cy="6973169"/>
            <a:chOff x="0" y="-38100"/>
            <a:chExt cx="4274726" cy="1836555"/>
          </a:xfrm>
        </p:grpSpPr>
        <p:sp>
          <p:nvSpPr>
            <p:cNvPr id="7" name="Freeform 7"/>
            <p:cNvSpPr/>
            <p:nvPr/>
          </p:nvSpPr>
          <p:spPr>
            <a:xfrm>
              <a:off x="0" y="0"/>
              <a:ext cx="4274726" cy="1798455"/>
            </a:xfrm>
            <a:custGeom>
              <a:avLst/>
              <a:gdLst/>
              <a:ahLst/>
              <a:cxnLst/>
              <a:rect l="l" t="t" r="r" b="b"/>
              <a:pathLst>
                <a:path w="4274726" h="1798455">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000000">
                <a:alpha val="0"/>
              </a:srgbClr>
            </a:solidFill>
            <a:ln w="247650" cap="rnd">
              <a:solidFill>
                <a:srgbClr val="FFFFFF"/>
              </a:solidFill>
              <a:prstDash val="solid"/>
              <a:round/>
            </a:ln>
          </p:spPr>
          <p:txBody>
            <a:bodyPr/>
            <a:lstStyle/>
            <a:p>
              <a:endParaRPr lang="en-US" dirty="0"/>
            </a:p>
          </p:txBody>
        </p:sp>
        <p:sp>
          <p:nvSpPr>
            <p:cNvPr id="8" name="TextBox 8"/>
            <p:cNvSpPr txBox="1"/>
            <p:nvPr/>
          </p:nvSpPr>
          <p:spPr>
            <a:xfrm>
              <a:off x="0" y="-38100"/>
              <a:ext cx="4274726" cy="183655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925298" y="3228688"/>
            <a:ext cx="2974729" cy="2974729"/>
          </a:xfrm>
          <a:custGeom>
            <a:avLst/>
            <a:gdLst/>
            <a:ahLst/>
            <a:cxnLst/>
            <a:rect l="l" t="t" r="r" b="b"/>
            <a:pathLst>
              <a:path w="2974729" h="2974729">
                <a:moveTo>
                  <a:pt x="0" y="0"/>
                </a:moveTo>
                <a:lnTo>
                  <a:pt x="2974729" y="0"/>
                </a:lnTo>
                <a:lnTo>
                  <a:pt x="2974729" y="2974728"/>
                </a:lnTo>
                <a:lnTo>
                  <a:pt x="0" y="2974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2222787" y="3501313"/>
            <a:ext cx="2379751" cy="237975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3863443" y="5832376"/>
            <a:ext cx="2974729" cy="2974729"/>
          </a:xfrm>
          <a:custGeom>
            <a:avLst/>
            <a:gdLst/>
            <a:ahLst/>
            <a:cxnLst/>
            <a:rect l="l" t="t" r="r" b="b"/>
            <a:pathLst>
              <a:path w="2974729" h="2974729">
                <a:moveTo>
                  <a:pt x="0" y="0"/>
                </a:moveTo>
                <a:lnTo>
                  <a:pt x="2974729" y="0"/>
                </a:lnTo>
                <a:lnTo>
                  <a:pt x="2974729" y="2974729"/>
                </a:lnTo>
                <a:lnTo>
                  <a:pt x="0" y="2974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4" name="Group 14"/>
          <p:cNvGrpSpPr/>
          <p:nvPr/>
        </p:nvGrpSpPr>
        <p:grpSpPr>
          <a:xfrm>
            <a:off x="14160932" y="6105002"/>
            <a:ext cx="2379751" cy="237975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2803754" y="3905157"/>
            <a:ext cx="1217817" cy="1621791"/>
          </a:xfrm>
          <a:custGeom>
            <a:avLst/>
            <a:gdLst/>
            <a:ahLst/>
            <a:cxnLst/>
            <a:rect l="l" t="t" r="r" b="b"/>
            <a:pathLst>
              <a:path w="1217817" h="1621791">
                <a:moveTo>
                  <a:pt x="0" y="0"/>
                </a:moveTo>
                <a:lnTo>
                  <a:pt x="1217817" y="0"/>
                </a:lnTo>
                <a:lnTo>
                  <a:pt x="1217817" y="1621790"/>
                </a:lnTo>
                <a:lnTo>
                  <a:pt x="0" y="1621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4764087" y="6572759"/>
            <a:ext cx="1173441" cy="1493964"/>
          </a:xfrm>
          <a:custGeom>
            <a:avLst/>
            <a:gdLst/>
            <a:ahLst/>
            <a:cxnLst/>
            <a:rect l="l" t="t" r="r" b="b"/>
            <a:pathLst>
              <a:path w="1173441" h="1493964">
                <a:moveTo>
                  <a:pt x="0" y="0"/>
                </a:moveTo>
                <a:lnTo>
                  <a:pt x="1173441" y="0"/>
                </a:lnTo>
                <a:lnTo>
                  <a:pt x="1173441" y="1493964"/>
                </a:lnTo>
                <a:lnTo>
                  <a:pt x="0" y="14939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9" name="Group 19"/>
          <p:cNvGrpSpPr/>
          <p:nvPr/>
        </p:nvGrpSpPr>
        <p:grpSpPr>
          <a:xfrm>
            <a:off x="16744950" y="-981075"/>
            <a:ext cx="2864398" cy="286439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4779087" y="3564853"/>
            <a:ext cx="9205297" cy="5446812"/>
          </a:xfrm>
          <a:prstGeom prst="rect">
            <a:avLst/>
          </a:prstGeom>
        </p:spPr>
        <p:txBody>
          <a:bodyPr lIns="0" tIns="0" rIns="0" bIns="0" rtlCol="0" anchor="t">
            <a:spAutoFit/>
          </a:bodyPr>
          <a:lstStyle/>
          <a:p>
            <a:pPr algn="just">
              <a:lnSpc>
                <a:spcPts val="2618"/>
              </a:lnSpc>
            </a:pPr>
            <a:r>
              <a:rPr lang="lv-LV" sz="2000" b="1" dirty="0">
                <a:solidFill>
                  <a:schemeClr val="bg1"/>
                </a:solidFill>
                <a:latin typeface="Poppins Medium" panose="00000600000000000000" pitchFamily="2" charset="0"/>
                <a:cs typeface="Poppins Medium" panose="00000600000000000000" pitchFamily="2" charset="0"/>
              </a:rPr>
              <a:t>Lai kļūtu par datu </a:t>
            </a:r>
            <a:r>
              <a:rPr lang="en-US" sz="2000" b="1" dirty="0" err="1">
                <a:solidFill>
                  <a:schemeClr val="bg1"/>
                </a:solidFill>
                <a:latin typeface="Poppins Medium" panose="00000600000000000000" pitchFamily="2" charset="0"/>
                <a:cs typeface="Poppins Medium" panose="00000600000000000000" pitchFamily="2" charset="0"/>
              </a:rPr>
              <a:t>saņēmēju</a:t>
            </a:r>
            <a:r>
              <a:rPr lang="lv-LV" sz="2000" dirty="0">
                <a:solidFill>
                  <a:schemeClr val="bg1"/>
                </a:solidFill>
                <a:latin typeface="Poppins Medium" panose="00000600000000000000" pitchFamily="2" charset="0"/>
                <a:cs typeface="Poppins Medium" panose="00000600000000000000" pitchFamily="2" charset="0"/>
              </a:rPr>
              <a:t>, sākotnēji ir jāpiesakās DAGR pārzinim, nosūtot </a:t>
            </a:r>
            <a:r>
              <a:rPr lang="en-US" sz="2000" dirty="0" err="1">
                <a:solidFill>
                  <a:schemeClr val="bg1"/>
                </a:solidFill>
                <a:latin typeface="Poppins Medium" panose="00000600000000000000" pitchFamily="2" charset="0"/>
                <a:cs typeface="Poppins Medium" panose="00000600000000000000" pitchFamily="2" charset="0"/>
              </a:rPr>
              <a:t>uz</a:t>
            </a:r>
            <a:r>
              <a:rPr lang="en-US" sz="2000" dirty="0">
                <a:solidFill>
                  <a:schemeClr val="bg1"/>
                </a:solidFill>
                <a:latin typeface="Poppins Medium" panose="00000600000000000000" pitchFamily="2" charset="0"/>
                <a:cs typeface="Poppins Medium" panose="00000600000000000000" pitchFamily="2" charset="0"/>
              </a:rPr>
              <a:t> VDAA </a:t>
            </a:r>
            <a:r>
              <a:rPr lang="lv-LV" sz="2000" dirty="0">
                <a:solidFill>
                  <a:schemeClr val="bg1"/>
                </a:solidFill>
                <a:latin typeface="Poppins Medium" panose="00000600000000000000" pitchFamily="2" charset="0"/>
                <a:cs typeface="Poppins Medium" panose="00000600000000000000" pitchFamily="2" charset="0"/>
              </a:rPr>
              <a:t>aizpildītu pieteikuma veidlapu, izmantojot oficiālo elektronisko adresi. Pieteikuma veidlapā jāatzīmē loma “Datu ņēmējs”, lai iestāde tiktu reģistrēta kā datu saņēmējs.</a:t>
            </a:r>
            <a:r>
              <a:rPr lang="en-US" sz="2000" dirty="0">
                <a:solidFill>
                  <a:schemeClr val="bg1"/>
                </a:solidFill>
                <a:latin typeface="Poppins Medium" panose="00000600000000000000" pitchFamily="2" charset="0"/>
                <a:cs typeface="Poppins Medium" panose="00000600000000000000" pitchFamily="2" charset="0"/>
              </a:rPr>
              <a:t> </a:t>
            </a:r>
            <a:r>
              <a:rPr lang="lv-LV" sz="2000" dirty="0">
                <a:solidFill>
                  <a:schemeClr val="bg1"/>
                </a:solidFill>
                <a:latin typeface="Poppins Medium" panose="00000600000000000000" pitchFamily="2" charset="0"/>
                <a:cs typeface="Poppins Medium" panose="00000600000000000000" pitchFamily="2" charset="0"/>
              </a:rPr>
              <a:t>Pēc pieteikuma saņemšanas DAGR administrators apstrādā iesniegtos datus, reģistrējot iestādi un tās norādīto </a:t>
            </a:r>
            <a:r>
              <a:rPr lang="lv-LV" sz="2000" dirty="0" err="1">
                <a:solidFill>
                  <a:schemeClr val="bg1"/>
                </a:solidFill>
                <a:latin typeface="Poppins Medium" panose="00000600000000000000" pitchFamily="2" charset="0"/>
                <a:cs typeface="Poppins Medium" panose="00000600000000000000" pitchFamily="2" charset="0"/>
              </a:rPr>
              <a:t>paraksttiesīgo</a:t>
            </a:r>
            <a:r>
              <a:rPr lang="lv-LV" sz="2000" dirty="0">
                <a:solidFill>
                  <a:schemeClr val="bg1"/>
                </a:solidFill>
                <a:latin typeface="Poppins Medium" panose="00000600000000000000" pitchFamily="2" charset="0"/>
                <a:cs typeface="Poppins Medium" panose="00000600000000000000" pitchFamily="2" charset="0"/>
              </a:rPr>
              <a:t> kontaktpersonu DAGR sistēmā.</a:t>
            </a:r>
            <a:endParaRPr lang="en-US" sz="2000" dirty="0">
              <a:solidFill>
                <a:schemeClr val="bg1"/>
              </a:solidFill>
              <a:latin typeface="Poppins Medium" panose="00000600000000000000" pitchFamily="2" charset="0"/>
              <a:cs typeface="Poppins Medium" panose="00000600000000000000" pitchFamily="2" charset="0"/>
            </a:endParaRPr>
          </a:p>
          <a:p>
            <a:pPr algn="just">
              <a:lnSpc>
                <a:spcPts val="2618"/>
              </a:lnSpc>
            </a:pPr>
            <a:endParaRPr lang="en-US" sz="1870" dirty="0">
              <a:solidFill>
                <a:srgbClr val="FFFFFF"/>
              </a:solidFill>
              <a:latin typeface="Poppins Medium"/>
              <a:ea typeface="Poppins Medium"/>
              <a:cs typeface="Poppins Medium"/>
              <a:sym typeface="Poppins Medium"/>
            </a:endParaRPr>
          </a:p>
          <a:p>
            <a:pPr algn="just"/>
            <a:r>
              <a:rPr lang="lv-LV" sz="2000" dirty="0">
                <a:solidFill>
                  <a:schemeClr val="bg1"/>
                </a:solidFill>
                <a:latin typeface="Poppins Medium" panose="00000600000000000000" pitchFamily="2" charset="0"/>
                <a:cs typeface="Poppins Medium" panose="00000600000000000000" pitchFamily="2" charset="0"/>
              </a:rPr>
              <a:t>Kad reģistrācija ir pabeigta, VDAA informē kontaktpersonu par piekļuves nodrošināšanu. </a:t>
            </a:r>
            <a:r>
              <a:rPr lang="lv-LV" sz="2000" dirty="0" err="1">
                <a:solidFill>
                  <a:schemeClr val="bg1"/>
                </a:solidFill>
                <a:latin typeface="Poppins Medium" panose="00000600000000000000" pitchFamily="2" charset="0"/>
                <a:cs typeface="Poppins Medium" panose="00000600000000000000" pitchFamily="2" charset="0"/>
              </a:rPr>
              <a:t>Paraksttiesīgā</a:t>
            </a:r>
            <a:r>
              <a:rPr lang="lv-LV" sz="2000" dirty="0">
                <a:solidFill>
                  <a:schemeClr val="bg1"/>
                </a:solidFill>
                <a:latin typeface="Poppins Medium" panose="00000600000000000000" pitchFamily="2" charset="0"/>
                <a:cs typeface="Poppins Medium" panose="00000600000000000000" pitchFamily="2" charset="0"/>
              </a:rPr>
              <a:t> persona var autentificēties DAGR pašapkalpošanās portālā, izmantojot </a:t>
            </a:r>
            <a:r>
              <a:rPr lang="lv-LV" sz="2000" dirty="0" err="1">
                <a:solidFill>
                  <a:schemeClr val="bg1"/>
                </a:solidFill>
                <a:latin typeface="Poppins Medium" panose="00000600000000000000" pitchFamily="2" charset="0"/>
                <a:cs typeface="Poppins Medium" panose="00000600000000000000" pitchFamily="2" charset="0"/>
              </a:rPr>
              <a:t>eID</a:t>
            </a:r>
            <a:r>
              <a:rPr lang="lv-LV" sz="2000" dirty="0">
                <a:solidFill>
                  <a:schemeClr val="bg1"/>
                </a:solidFill>
                <a:latin typeface="Poppins Medium" panose="00000600000000000000" pitchFamily="2" charset="0"/>
                <a:cs typeface="Poppins Medium" panose="00000600000000000000" pitchFamily="2" charset="0"/>
              </a:rPr>
              <a:t>, </a:t>
            </a:r>
            <a:r>
              <a:rPr lang="lv-LV" sz="2000" dirty="0" err="1">
                <a:solidFill>
                  <a:schemeClr val="bg1"/>
                </a:solidFill>
                <a:latin typeface="Poppins Medium" panose="00000600000000000000" pitchFamily="2" charset="0"/>
                <a:cs typeface="Poppins Medium" panose="00000600000000000000" pitchFamily="2" charset="0"/>
              </a:rPr>
              <a:t>eParakstu</a:t>
            </a:r>
            <a:r>
              <a:rPr lang="lv-LV" sz="2000" dirty="0">
                <a:solidFill>
                  <a:schemeClr val="bg1"/>
                </a:solidFill>
                <a:latin typeface="Poppins Medium" panose="00000600000000000000" pitchFamily="2" charset="0"/>
                <a:cs typeface="Poppins Medium" panose="00000600000000000000" pitchFamily="2" charset="0"/>
              </a:rPr>
              <a:t> vai </a:t>
            </a:r>
            <a:r>
              <a:rPr lang="lv-LV" sz="2000" dirty="0" err="1">
                <a:solidFill>
                  <a:schemeClr val="bg1"/>
                </a:solidFill>
                <a:latin typeface="Poppins Medium" panose="00000600000000000000" pitchFamily="2" charset="0"/>
                <a:cs typeface="Poppins Medium" panose="00000600000000000000" pitchFamily="2" charset="0"/>
              </a:rPr>
              <a:t>eParaksts</a:t>
            </a:r>
            <a:r>
              <a:rPr lang="lv-LV" sz="2000" dirty="0">
                <a:solidFill>
                  <a:schemeClr val="bg1"/>
                </a:solidFill>
                <a:latin typeface="Poppins Medium" panose="00000600000000000000" pitchFamily="2" charset="0"/>
                <a:cs typeface="Poppins Medium" panose="00000600000000000000" pitchFamily="2" charset="0"/>
              </a:rPr>
              <a:t> </a:t>
            </a:r>
            <a:r>
              <a:rPr lang="lv-LV" sz="2000" dirty="0" err="1">
                <a:solidFill>
                  <a:schemeClr val="bg1"/>
                </a:solidFill>
                <a:latin typeface="Poppins Medium" panose="00000600000000000000" pitchFamily="2" charset="0"/>
                <a:cs typeface="Poppins Medium" panose="00000600000000000000" pitchFamily="2" charset="0"/>
              </a:rPr>
              <a:t>mobile</a:t>
            </a:r>
            <a:r>
              <a:rPr lang="lv-LV" sz="2000" dirty="0">
                <a:solidFill>
                  <a:schemeClr val="bg1"/>
                </a:solidFill>
                <a:latin typeface="Poppins Medium" panose="00000600000000000000" pitchFamily="2" charset="0"/>
                <a:cs typeface="Poppins Medium" panose="00000600000000000000" pitchFamily="2" charset="0"/>
              </a:rPr>
              <a:t>. Pēc tam tā var:</a:t>
            </a:r>
            <a:endParaRPr lang="en-US" sz="2000" dirty="0">
              <a:solidFill>
                <a:schemeClr val="bg1"/>
              </a:solidFill>
              <a:latin typeface="Poppins Medium" panose="00000600000000000000" pitchFamily="2" charset="0"/>
              <a:cs typeface="Poppins Medium" panose="00000600000000000000" pitchFamily="2" charset="0"/>
            </a:endParaRPr>
          </a:p>
          <a:p>
            <a:pPr algn="just"/>
            <a:endParaRPr lang="lv-LV" sz="2000" dirty="0">
              <a:solidFill>
                <a:schemeClr val="bg1"/>
              </a:solidFill>
              <a:latin typeface="Poppins Medium" panose="00000600000000000000" pitchFamily="2" charset="0"/>
              <a:cs typeface="Poppins Medium" panose="00000600000000000000" pitchFamily="2" charset="0"/>
            </a:endParaRPr>
          </a:p>
          <a:p>
            <a:pPr marL="800100" lvl="1" indent="-342900" algn="just">
              <a:buFont typeface="Arial" panose="020B0604020202020204" pitchFamily="34" charset="0"/>
              <a:buChar char="•"/>
            </a:pPr>
            <a:r>
              <a:rPr lang="lv-LV" sz="2000" dirty="0">
                <a:solidFill>
                  <a:schemeClr val="bg1"/>
                </a:solidFill>
                <a:latin typeface="Poppins Medium" panose="00000600000000000000" pitchFamily="2" charset="0"/>
                <a:cs typeface="Poppins Medium" panose="00000600000000000000" pitchFamily="2" charset="0"/>
              </a:rPr>
              <a:t>pievienot papildu tehniskās kontaktpersonas iestādē (ja nepieciešams);</a:t>
            </a:r>
          </a:p>
          <a:p>
            <a:pPr marL="800100" lvl="1" indent="-342900" algn="just">
              <a:buFont typeface="Arial" panose="020B0604020202020204" pitchFamily="34" charset="0"/>
              <a:buChar char="•"/>
            </a:pPr>
            <a:r>
              <a:rPr lang="lv-LV" sz="2000" dirty="0">
                <a:solidFill>
                  <a:schemeClr val="bg1"/>
                </a:solidFill>
                <a:latin typeface="Poppins Medium" panose="00000600000000000000" pitchFamily="2" charset="0"/>
                <a:cs typeface="Poppins Medium" panose="00000600000000000000" pitchFamily="2" charset="0"/>
              </a:rPr>
              <a:t>veidot datu savienojumus ar DAGR sistēmu.</a:t>
            </a:r>
            <a:endParaRPr lang="en-US" sz="1870" b="1" dirty="0">
              <a:solidFill>
                <a:schemeClr val="bg1"/>
              </a:solidFill>
              <a:latin typeface="Poppins Medium" panose="00000600000000000000" pitchFamily="2" charset="0"/>
              <a:ea typeface="Poppins Medium"/>
              <a:cs typeface="Poppins Medium" panose="00000600000000000000" pitchFamily="2" charset="0"/>
              <a:sym typeface="Poppins Medium"/>
            </a:endParaRPr>
          </a:p>
          <a:p>
            <a:pPr algn="just">
              <a:lnSpc>
                <a:spcPts val="2618"/>
              </a:lnSpc>
              <a:spcBef>
                <a:spcPct val="0"/>
              </a:spcBef>
            </a:pPr>
            <a:endParaRPr lang="en-US" sz="1870" b="1" dirty="0">
              <a:solidFill>
                <a:srgbClr val="FFFFFF"/>
              </a:solidFill>
              <a:latin typeface="Poppins Medium"/>
              <a:ea typeface="Poppins Medium"/>
              <a:cs typeface="Poppins Medium"/>
              <a:sym typeface="Poppins Medium"/>
            </a:endParaRPr>
          </a:p>
        </p:txBody>
      </p:sp>
      <p:grpSp>
        <p:nvGrpSpPr>
          <p:cNvPr id="23" name="Group 23"/>
          <p:cNvGrpSpPr/>
          <p:nvPr/>
        </p:nvGrpSpPr>
        <p:grpSpPr>
          <a:xfrm>
            <a:off x="15858243" y="451124"/>
            <a:ext cx="603155" cy="60315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C66B"/>
            </a:solidFill>
          </p:spPr>
          <p:txBody>
            <a:bodyPr/>
            <a:lstStyle/>
            <a:p>
              <a:endParaRPr lang="en-US"/>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6047633" y="1277496"/>
            <a:ext cx="827529" cy="82752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6633"/>
            </a:solidFill>
          </p:spPr>
          <p:txBody>
            <a:bodyPr/>
            <a:lstStyle/>
            <a:p>
              <a:endParaRPr lang="en-US"/>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F49037371BCF40A81E3E5245AA6F51" ma:contentTypeVersion="8" ma:contentTypeDescription="Create a new document." ma:contentTypeScope="" ma:versionID="86857dd181cfdd5e1cb8253318ffa3ea">
  <xsd:schema xmlns:xsd="http://www.w3.org/2001/XMLSchema" xmlns:xs="http://www.w3.org/2001/XMLSchema" xmlns:p="http://schemas.microsoft.com/office/2006/metadata/properties" xmlns:ns2="113c0ea1-1730-4ae4-b92f-d12f8734c38b" targetNamespace="http://schemas.microsoft.com/office/2006/metadata/properties" ma:root="true" ma:fieldsID="142880bde60e76b412760ebb3fee2c50" ns2:_="">
    <xsd:import namespace="113c0ea1-1730-4ae4-b92f-d12f8734c3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3c0ea1-1730-4ae4-b92f-d12f8734c3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D256CF-B24B-473C-9316-9F43D2D9E9C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2C7B090-89DF-48D9-BBB0-02A5574B0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3c0ea1-1730-4ae4-b92f-d12f8734c3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98D13F-83A4-4236-AAD8-7356AC3C52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TotalTime>
  <Words>1578</Words>
  <Application>Microsoft Office PowerPoint</Application>
  <PresentationFormat>Custom</PresentationFormat>
  <Paragraphs>155</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Poppins Medium</vt:lpstr>
      <vt:lpstr>Calibri</vt:lpstr>
      <vt:lpstr>Poppins</vt:lpstr>
      <vt:lpstr>Poppins Bold</vt:lpstr>
      <vt:lpstr>Poppins Ultra-Bold</vt:lpstr>
      <vt:lpstr>Arial</vt:lpstr>
      <vt:lpstr>Poppins Semi-Bold</vt:lpstr>
      <vt:lpstr>Poppins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DAGR tehniskā prezentācija</dc:title>
  <cp:lastModifiedBy>Alisa Hralovska</cp:lastModifiedBy>
  <cp:revision>8</cp:revision>
  <dcterms:created xsi:type="dcterms:W3CDTF">2006-08-16T00:00:00Z</dcterms:created>
  <dcterms:modified xsi:type="dcterms:W3CDTF">2025-05-19T08:19:36Z</dcterms:modified>
  <dc:identifier>DAGOp1zpuEQ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0x010100B1F49037371BCF40A81E3E5245AA6F51</vt:lpwstr>
  </property>
</Properties>
</file>