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66" r:id="rId4"/>
    <p:sldId id="267" r:id="rId5"/>
    <p:sldId id="265" r:id="rId6"/>
    <p:sldId id="268" r:id="rId7"/>
    <p:sldId id="270" r:id="rId8"/>
    <p:sldId id="269" r:id="rId9"/>
    <p:sldId id="271" r:id="rId10"/>
    <p:sldId id="272" r:id="rId11"/>
    <p:sldId id="273" r:id="rId12"/>
    <p:sldId id="274" r:id="rId13"/>
    <p:sldId id="275" r:id="rId14"/>
    <p:sldId id="264" r:id="rId15"/>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5783" autoAdjust="0"/>
  </p:normalViewPr>
  <p:slideViewPr>
    <p:cSldViewPr snapToGrid="0" snapToObjects="1">
      <p:cViewPr varScale="1">
        <p:scale>
          <a:sx n="85" d="100"/>
          <a:sy n="85" d="100"/>
        </p:scale>
        <p:origin x="821"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778C161-D3D6-4AD9-B69B-4F165064FE45}" type="datetimeFigureOut">
              <a:rPr lang="lv-LV"/>
              <a:pPr>
                <a:defRPr/>
              </a:pPr>
              <a:t>10.10.2017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7488277-4DEC-4ABC-9450-7EF627FAAD18}" type="slidenum">
              <a:rPr lang="lv-LV" altLang="en-US"/>
              <a:pPr/>
              <a:t>‹#›</a:t>
            </a:fld>
            <a:endParaRPr lang="lv-LV" altLang="en-US"/>
          </a:p>
        </p:txBody>
      </p:sp>
    </p:spTree>
    <p:extLst>
      <p:ext uri="{BB962C8B-B14F-4D97-AF65-F5344CB8AC3E}">
        <p14:creationId xmlns:p14="http://schemas.microsoft.com/office/powerpoint/2010/main" val="2222608466"/>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b="0" i="0" kern="1200" dirty="0" smtClean="0">
                <a:solidFill>
                  <a:schemeClr val="tx1"/>
                </a:solidFill>
                <a:latin typeface="+mn-lt"/>
                <a:ea typeface="+mn-ea"/>
                <a:cs typeface="+mn-cs"/>
              </a:rPr>
              <a:t>11. E-adrešu informācijas sistēma no Uzņēmumu reģistra iegūst šādu aktuālu informāciju:</a:t>
            </a:r>
          </a:p>
          <a:p>
            <a:r>
              <a:rPr lang="lv-LV" sz="1200" b="0" i="0" kern="1200" dirty="0" smtClean="0">
                <a:solidFill>
                  <a:schemeClr val="tx1"/>
                </a:solidFill>
                <a:latin typeface="+mn-lt"/>
                <a:ea typeface="+mn-ea"/>
                <a:cs typeface="+mn-cs"/>
              </a:rPr>
              <a:t>11.1. par fiziskām personām (reģistros reģistrētu tiesību subjektu (tai skaitā privātpersonu, kurai deleģēts valsts pārvaldes uzdevums), kura tiesības pārstāvēt reģistros reģistrēto tiesību subjektu ir reģistrētas Uzņēmumu reģistrā) – vārdu (vārdus), uzvārdu, personas kodu, pārstāvības tiesības;</a:t>
            </a:r>
          </a:p>
          <a:p>
            <a:r>
              <a:rPr lang="lv-LV" sz="1200" b="0" i="0" kern="1200" dirty="0" smtClean="0">
                <a:solidFill>
                  <a:schemeClr val="tx1"/>
                </a:solidFill>
                <a:latin typeface="+mn-lt"/>
                <a:ea typeface="+mn-ea"/>
                <a:cs typeface="+mn-cs"/>
              </a:rPr>
              <a:t>11.2. par valsts iestādes (Saeimas, Valsts prezidenta Kancelejas, tiesas, prokuratūras, tiešās pārvaldes iestādes, atvasinātas publiskās personas, pastarpinātas pārvaldes iestādes un citas valsts institūcijas) vadītāju un amatpersonu, kas īsteno tās vispārējo administratīvo vadību (ja tāda ir), – vārdu (vārdus), uzvārdu, personas kodu, amatu.</a:t>
            </a:r>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3</a:t>
            </a:fld>
            <a:endParaRPr lang="lv-LV" altLang="en-US"/>
          </a:p>
        </p:txBody>
      </p:sp>
    </p:spTree>
    <p:extLst>
      <p:ext uri="{BB962C8B-B14F-4D97-AF65-F5344CB8AC3E}">
        <p14:creationId xmlns:p14="http://schemas.microsoft.com/office/powerpoint/2010/main" val="364592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altLang="lv-LV" smtClean="0"/>
          </a:p>
        </p:txBody>
      </p:sp>
      <p:sp>
        <p:nvSpPr>
          <p:cNvPr id="19460" name="Slide Number Placeholder 3"/>
          <p:cNvSpPr>
            <a:spLocks noGrp="1"/>
          </p:cNvSpPr>
          <p:nvPr>
            <p:ph type="sldNum" sz="quarter" idx="5"/>
          </p:nvPr>
        </p:nvSpPr>
        <p:spPr bwMode="auto">
          <a:noFill/>
          <a:ln>
            <a:miter lim="800000"/>
            <a:headEnd/>
            <a:tailEnd/>
          </a:ln>
        </p:spPr>
        <p:txBody>
          <a:bodyPr/>
          <a:lstStyle/>
          <a:p>
            <a:fld id="{5D22EA3E-5D0D-4BFC-8EC9-5A087BD73CF7}" type="slidenum">
              <a:rPr lang="lv-LV" altLang="en-US"/>
              <a:pPr/>
              <a:t>4</a:t>
            </a:fld>
            <a:endParaRPr lang="lv-LV" altLang="en-US"/>
          </a:p>
        </p:txBody>
      </p:sp>
    </p:spTree>
    <p:extLst>
      <p:ext uri="{BB962C8B-B14F-4D97-AF65-F5344CB8AC3E}">
        <p14:creationId xmlns:p14="http://schemas.microsoft.com/office/powerpoint/2010/main" val="266229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Pastāstīt</a:t>
            </a:r>
            <a:r>
              <a:rPr lang="lv-LV" baseline="0" dirty="0" smtClean="0"/>
              <a:t> par </a:t>
            </a:r>
            <a:r>
              <a:rPr lang="lv-LV" baseline="0" dirty="0" err="1" smtClean="0"/>
              <a:t>apakšadresātiem</a:t>
            </a:r>
            <a:r>
              <a:rPr lang="lv-LV" baseline="0" dirty="0" smtClean="0"/>
              <a:t>. </a:t>
            </a:r>
          </a:p>
          <a:p>
            <a:endParaRPr lang="lv-LV" baseline="0" dirty="0" smtClean="0"/>
          </a:p>
          <a:p>
            <a:r>
              <a:rPr lang="lv-LV" baseline="0" dirty="0" smtClean="0"/>
              <a:t>Iestādēm </a:t>
            </a:r>
            <a:r>
              <a:rPr lang="lv-LV" baseline="0" dirty="0" err="1" smtClean="0"/>
              <a:t>apakšadresāti</a:t>
            </a:r>
            <a:r>
              <a:rPr lang="lv-LV" baseline="0" dirty="0" smtClean="0"/>
              <a:t> jāpārvalda pašām caur DIV saskarni. </a:t>
            </a:r>
          </a:p>
          <a:p>
            <a:endParaRPr lang="lv-LV" baseline="0" dirty="0" smtClean="0"/>
          </a:p>
          <a:p>
            <a:r>
              <a:rPr lang="lv-LV" baseline="0" dirty="0" smtClean="0"/>
              <a:t>Neiekļaut </a:t>
            </a:r>
            <a:r>
              <a:rPr lang="lv-LV" baseline="0" dirty="0" err="1" smtClean="0"/>
              <a:t>virsiestāžu</a:t>
            </a:r>
            <a:r>
              <a:rPr lang="lv-LV" baseline="0" dirty="0" smtClean="0"/>
              <a:t> nosaukumus, jo tad tie dublēsies šajā skatā.</a:t>
            </a:r>
            <a:endParaRPr lang="lv-LV" dirty="0"/>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7</a:t>
            </a:fld>
            <a:endParaRPr lang="lv-LV" altLang="en-US"/>
          </a:p>
        </p:txBody>
      </p:sp>
    </p:spTree>
    <p:extLst>
      <p:ext uri="{BB962C8B-B14F-4D97-AF65-F5344CB8AC3E}">
        <p14:creationId xmlns:p14="http://schemas.microsoft.com/office/powerpoint/2010/main" val="281029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Vienmēr tiks sūtīta</a:t>
            </a:r>
            <a:r>
              <a:rPr lang="lv-LV" baseline="0" dirty="0" smtClean="0"/>
              <a:t> PDF datne.</a:t>
            </a:r>
            <a:endParaRPr lang="lv-LV" dirty="0"/>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8</a:t>
            </a:fld>
            <a:endParaRPr lang="lv-LV" altLang="en-US"/>
          </a:p>
        </p:txBody>
      </p:sp>
    </p:spTree>
    <p:extLst>
      <p:ext uri="{BB962C8B-B14F-4D97-AF65-F5344CB8AC3E}">
        <p14:creationId xmlns:p14="http://schemas.microsoft.com/office/powerpoint/2010/main" val="246048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fontScale="85000" lnSpcReduction="10000"/>
          </a:bodyPr>
          <a:lstStyle/>
          <a:p>
            <a:r>
              <a:rPr lang="lv-LV" dirty="0" smtClean="0"/>
              <a:t>Var veikt masveida fizisko personu pārbaudi iedodot sarakstu ar PK. </a:t>
            </a:r>
          </a:p>
          <a:p>
            <a:endParaRPr lang="lv-LV" dirty="0" smtClean="0"/>
          </a:p>
          <a:p>
            <a:r>
              <a:rPr lang="lv-LV" dirty="0" smtClean="0"/>
              <a:t>DVS ziņojumus jāglabā</a:t>
            </a:r>
            <a:r>
              <a:rPr lang="lv-LV" baseline="0" dirty="0" smtClean="0"/>
              <a:t> pašiem. </a:t>
            </a:r>
          </a:p>
          <a:p>
            <a:endParaRPr lang="lv-LV" baseline="0" dirty="0" smtClean="0"/>
          </a:p>
          <a:p>
            <a:r>
              <a:rPr lang="lv-LV" baseline="0" dirty="0" smtClean="0"/>
              <a:t>Izstrādātāju saraksts, kas piekrituši veikt pielāgojumus par saviem līdzekļiem, pieejams VISS portālā: https://viss.gov.lv/lv/Informacijai/Dokumentacija/Vadlinijas/eAdrese</a:t>
            </a:r>
          </a:p>
          <a:p>
            <a:endParaRPr lang="lv-LV" baseline="0" dirty="0" smtClean="0"/>
          </a:p>
          <a:p>
            <a:r>
              <a:rPr lang="lv-LV" sz="1200" b="0" i="0" kern="1200" dirty="0" smtClean="0">
                <a:solidFill>
                  <a:schemeClr val="tx1"/>
                </a:solidFill>
                <a:latin typeface="+mn-lt"/>
                <a:ea typeface="+mn-ea"/>
                <a:cs typeface="+mn-cs"/>
              </a:rPr>
              <a:t>12. Piekļuves </a:t>
            </a:r>
            <a:r>
              <a:rPr lang="lv-LV" sz="1200" b="0" i="0" kern="1200" dirty="0" err="1" smtClean="0">
                <a:solidFill>
                  <a:schemeClr val="tx1"/>
                </a:solidFill>
                <a:latin typeface="+mn-lt"/>
                <a:ea typeface="+mn-ea"/>
                <a:cs typeface="+mn-cs"/>
              </a:rPr>
              <a:t>programmsaskarne</a:t>
            </a:r>
            <a:r>
              <a:rPr lang="lv-LV" sz="1200" b="0" i="0" kern="1200" dirty="0" smtClean="0">
                <a:solidFill>
                  <a:schemeClr val="tx1"/>
                </a:solidFill>
                <a:latin typeface="+mn-lt"/>
                <a:ea typeface="+mn-ea"/>
                <a:cs typeface="+mn-cs"/>
              </a:rPr>
              <a:t> nodrošina iespēju veikt vismaz šādas darbības:</a:t>
            </a:r>
          </a:p>
          <a:p>
            <a:r>
              <a:rPr lang="lv-LV" sz="1200" b="0" i="0" kern="1200" dirty="0" smtClean="0">
                <a:solidFill>
                  <a:schemeClr val="tx1"/>
                </a:solidFill>
                <a:latin typeface="+mn-lt"/>
                <a:ea typeface="+mn-ea"/>
                <a:cs typeface="+mn-cs"/>
              </a:rPr>
              <a:t>12.1. iespēju organizēt ziņojuma apriti un automātisku ziņojuma nosūtīšanu no e-adreses konta lietotāja informācijas sistēmas uz e-adrešu informācijas sistēmu;</a:t>
            </a:r>
          </a:p>
          <a:p>
            <a:r>
              <a:rPr lang="lv-LV" sz="1200" b="0" i="0" kern="1200" dirty="0" smtClean="0">
                <a:solidFill>
                  <a:schemeClr val="tx1"/>
                </a:solidFill>
                <a:latin typeface="+mn-lt"/>
                <a:ea typeface="+mn-ea"/>
                <a:cs typeface="+mn-cs"/>
              </a:rPr>
              <a:t>12.2. piekļuvi e-adreses katalogam e-adreses konta lietotāja informācijas sistēmā;</a:t>
            </a:r>
          </a:p>
          <a:p>
            <a:r>
              <a:rPr lang="lv-LV" sz="1200" b="0" i="0" kern="1200" dirty="0" smtClean="0">
                <a:solidFill>
                  <a:schemeClr val="tx1"/>
                </a:solidFill>
                <a:latin typeface="+mn-lt"/>
                <a:ea typeface="+mn-ea"/>
                <a:cs typeface="+mn-cs"/>
              </a:rPr>
              <a:t>12.3. šo noteikumu 6.3. un 6.4. apakšpunktā minētās informācijas pieejamību.</a:t>
            </a:r>
          </a:p>
          <a:p>
            <a:endParaRPr lang="lv-LV" sz="1200" b="0" i="0" kern="1200" dirty="0" smtClean="0">
              <a:solidFill>
                <a:schemeClr val="tx1"/>
              </a:solidFill>
              <a:latin typeface="+mn-lt"/>
              <a:ea typeface="+mn-ea"/>
              <a:cs typeface="+mn-cs"/>
            </a:endParaRPr>
          </a:p>
          <a:p>
            <a:r>
              <a:rPr lang="lv-LV" sz="1200" b="0" i="0" kern="1200" dirty="0" smtClean="0">
                <a:solidFill>
                  <a:schemeClr val="tx1"/>
                </a:solidFill>
                <a:latin typeface="+mn-lt"/>
                <a:ea typeface="+mn-ea"/>
                <a:cs typeface="+mn-cs"/>
              </a:rPr>
              <a:t>13. Šo noteikumu 9.3. apakšpunktā minētie e-adreses konta lietotāji piesakās, identificējas un izmanto piekļuves programmsaskarni atbilstoši normatīvajiem aktiem par valsts informācijas sistēmu savietotāju. E-adrešu informācijas sistēmas pārzinis VISS tīmekļvietnē (</a:t>
            </a:r>
            <a:r>
              <a:rPr lang="lv-LV" sz="1200" b="0" i="0" kern="1200" dirty="0" err="1" smtClean="0">
                <a:solidFill>
                  <a:schemeClr val="tx1"/>
                </a:solidFill>
                <a:latin typeface="+mn-lt"/>
                <a:ea typeface="+mn-ea"/>
                <a:cs typeface="+mn-cs"/>
              </a:rPr>
              <a:t>www.viss.gov.lv</a:t>
            </a:r>
            <a:r>
              <a:rPr lang="lv-LV" sz="1200" b="0" i="0" kern="1200" dirty="0" smtClean="0">
                <a:solidFill>
                  <a:schemeClr val="tx1"/>
                </a:solidFill>
                <a:latin typeface="+mn-lt"/>
                <a:ea typeface="+mn-ea"/>
                <a:cs typeface="+mn-cs"/>
              </a:rPr>
              <a:t>) publicē noteikto kārtību un piekļuves </a:t>
            </a:r>
            <a:r>
              <a:rPr lang="lv-LV" sz="1200" b="0" i="0" kern="1200" dirty="0" err="1" smtClean="0">
                <a:solidFill>
                  <a:schemeClr val="tx1"/>
                </a:solidFill>
                <a:latin typeface="+mn-lt"/>
                <a:ea typeface="+mn-ea"/>
                <a:cs typeface="+mn-cs"/>
              </a:rPr>
              <a:t>programmsaskarnes</a:t>
            </a:r>
            <a:r>
              <a:rPr lang="lv-LV" sz="1200" b="0" i="0" kern="1200" dirty="0" smtClean="0">
                <a:solidFill>
                  <a:schemeClr val="tx1"/>
                </a:solidFill>
                <a:latin typeface="+mn-lt"/>
                <a:ea typeface="+mn-ea"/>
                <a:cs typeface="+mn-cs"/>
              </a:rPr>
              <a:t> integrācijas atbalsta dokumentāciju.</a:t>
            </a:r>
          </a:p>
          <a:p>
            <a:endParaRPr lang="lv-LV" sz="1200" b="0" i="0" kern="1200" dirty="0" smtClean="0">
              <a:solidFill>
                <a:schemeClr val="tx1"/>
              </a:solidFill>
              <a:latin typeface="+mn-lt"/>
              <a:ea typeface="+mn-ea"/>
              <a:cs typeface="+mn-cs"/>
            </a:endParaRPr>
          </a:p>
          <a:p>
            <a:r>
              <a:rPr lang="lv-LV" sz="1200" b="0" i="0" kern="1200" dirty="0" smtClean="0">
                <a:solidFill>
                  <a:schemeClr val="tx1"/>
                </a:solidFill>
                <a:latin typeface="+mn-lt"/>
                <a:ea typeface="+mn-ea"/>
                <a:cs typeface="+mn-cs"/>
              </a:rPr>
              <a:t>14. Šo noteikumu 9.3. apakšpunktā minētie e-adreses konta lietotāji ir atbildīgi par savas informācijas sistēmas drošības un tehnisko prasību ievērošanu, ziņojumu glabāšanu, kā arī normatīvo aktu ievērošanu valsts informāciju sistēmu un informāciju tehnoloģiju drošības jomā. E-adrešu informācijas sistēmas pārzinis nav atbildīgs par iespējamiem zaudējumiem trešajām personām, par informācijas zudumiem vai par datu nonākšanu pie trešajām personām, kas rodas šo noteikumu 9.3. apakšpunktā minēto e-adreses konta lietotāju informācijas sistēmas darbību dēļ.</a:t>
            </a:r>
          </a:p>
          <a:p>
            <a:endParaRPr lang="lv-LV" dirty="0"/>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9</a:t>
            </a:fld>
            <a:endParaRPr lang="lv-LV" altLang="en-US"/>
          </a:p>
        </p:txBody>
      </p:sp>
    </p:spTree>
    <p:extLst>
      <p:ext uri="{BB962C8B-B14F-4D97-AF65-F5344CB8AC3E}">
        <p14:creationId xmlns:p14="http://schemas.microsoft.com/office/powerpoint/2010/main" val="342355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smtClean="0"/>
              <a:t>5 gadus glabā</a:t>
            </a:r>
            <a:r>
              <a:rPr lang="lv-LV" baseline="0" dirty="0" smtClean="0"/>
              <a:t> privātpersonu dokumentus, kas lieto KDV.</a:t>
            </a:r>
            <a:endParaRPr lang="lv-LV" dirty="0"/>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10</a:t>
            </a:fld>
            <a:endParaRPr lang="lv-LV" altLang="en-US"/>
          </a:p>
        </p:txBody>
      </p:sp>
    </p:spTree>
    <p:extLst>
      <p:ext uri="{BB962C8B-B14F-4D97-AF65-F5344CB8AC3E}">
        <p14:creationId xmlns:p14="http://schemas.microsoft.com/office/powerpoint/2010/main" val="245085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dirty="0" err="1" smtClean="0"/>
              <a:t>Description</a:t>
            </a:r>
            <a:r>
              <a:rPr lang="lv-LV" dirty="0" smtClean="0"/>
              <a:t> lauka izmantošana ir kritiska lietojamībai.</a:t>
            </a:r>
            <a:endParaRPr lang="lv-LV" dirty="0"/>
          </a:p>
        </p:txBody>
      </p:sp>
      <p:sp>
        <p:nvSpPr>
          <p:cNvPr id="4" name="Slaida numura vietturis 3"/>
          <p:cNvSpPr>
            <a:spLocks noGrp="1"/>
          </p:cNvSpPr>
          <p:nvPr>
            <p:ph type="sldNum" sz="quarter" idx="10"/>
          </p:nvPr>
        </p:nvSpPr>
        <p:spPr/>
        <p:txBody>
          <a:bodyPr/>
          <a:lstStyle/>
          <a:p>
            <a:fld id="{27488277-4DEC-4ABC-9450-7EF627FAAD18}" type="slidenum">
              <a:rPr lang="lv-LV" altLang="en-US" smtClean="0"/>
              <a:pPr/>
              <a:t>12</a:t>
            </a:fld>
            <a:endParaRPr lang="lv-LV" altLang="en-US"/>
          </a:p>
        </p:txBody>
      </p:sp>
    </p:spTree>
    <p:extLst>
      <p:ext uri="{BB962C8B-B14F-4D97-AF65-F5344CB8AC3E}">
        <p14:creationId xmlns:p14="http://schemas.microsoft.com/office/powerpoint/2010/main" val="379054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238500" y="509588"/>
            <a:ext cx="3397250" cy="2547937"/>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dirty="0" smtClean="0"/>
          </a:p>
        </p:txBody>
      </p:sp>
      <p:sp>
        <p:nvSpPr>
          <p:cNvPr id="4" name="Date Placeholder 3"/>
          <p:cNvSpPr>
            <a:spLocks noGrp="1"/>
          </p:cNvSpPr>
          <p:nvPr>
            <p:ph type="dt" sz="quarter" idx="1"/>
          </p:nvPr>
        </p:nvSpPr>
        <p:spPr/>
        <p:txBody>
          <a:bodyPr/>
          <a:lstStyle/>
          <a:p>
            <a:pPr>
              <a:defRPr/>
            </a:pPr>
            <a:r>
              <a:rPr lang="lv-LV" smtClean="0"/>
              <a:t>1.pielikums Informācijas sabiedrības padomes protokolam Nr.1</a:t>
            </a:r>
            <a:endParaRPr lang="lv-LV"/>
          </a:p>
        </p:txBody>
      </p:sp>
      <p:sp>
        <p:nvSpPr>
          <p:cNvPr id="30725" name="Slide Number Placeholder 4"/>
          <p:cNvSpPr>
            <a:spLocks noGrp="1"/>
          </p:cNvSpPr>
          <p:nvPr>
            <p:ph type="sldNum" sz="quarter" idx="5"/>
          </p:nvPr>
        </p:nvSpPr>
        <p:spPr bwMode="auto">
          <a:noFill/>
          <a:ln>
            <a:miter lim="800000"/>
            <a:headEnd/>
            <a:tailEnd/>
          </a:ln>
        </p:spPr>
        <p:txBody>
          <a:bodyPr/>
          <a:lstStyle/>
          <a:p>
            <a:fld id="{1352FF5B-8C2D-41BA-A2B6-ADC93507BFC0}" type="slidenum">
              <a:rPr lang="lv-LV" altLang="en-US"/>
              <a:pPr/>
              <a:t>13</a:t>
            </a:fld>
            <a:endParaRPr lang="lv-LV" altLang="en-US"/>
          </a:p>
        </p:txBody>
      </p:sp>
    </p:spTree>
    <p:extLst>
      <p:ext uri="{BB962C8B-B14F-4D97-AF65-F5344CB8AC3E}">
        <p14:creationId xmlns:p14="http://schemas.microsoft.com/office/powerpoint/2010/main" val="239842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88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1"/>
            <a:ext cx="6096000" cy="4373573"/>
          </a:xfrm>
        </p:spPr>
        <p:txBody>
          <a:bodyPr>
            <a:normAutofit/>
          </a:bodyPr>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400">
                <a:latin typeface="Times New Roman" panose="02020603050405020304" pitchFamily="18" charset="0"/>
                <a:cs typeface="Times New Roman" panose="02020603050405020304" pitchFamily="18" charset="0"/>
              </a:defRPr>
            </a:lvl4pPr>
            <a:lvl5pPr>
              <a:defRPr sz="24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2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a:latin typeface="Verdana" pitchFamily="34" charset="0"/>
              </a:defRPr>
            </a:lvl1pPr>
          </a:lstStyle>
          <a:p>
            <a:fld id="{49A7AA6A-18E5-4E55-9291-1BE19B7643F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F17F2677-AD48-48F7-94B7-FA46144FCEA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68D222CC-0B46-4643-B9F6-43AFCF2697A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9DF3613D-0713-492B-90F9-1D88C1CEA2D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B2818E6D-CD62-45A0-B78F-1BED18CAD11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7EC29F07-8690-4DA3-AC49-EBE7EF42CD1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9CB555E6-103D-4362-BC99-37A67053AB7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ADE40E6-3C50-426E-B1C1-FE598161BBDD}"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560AF0D-F04B-4BE6-BF6A-DFADA9935FBC}" type="datetime1">
              <a:rPr lang="en-US"/>
              <a:pPr>
                <a:defRPr/>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BF34037B-D732-4F98-BFB2-36F328E257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viss.gov.lv/lv/Informacijai/Partneriem/Sadarbibas_proceduras/kopeja_shema_DIV"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viss.gov.lv/lv/Informacijai/Dokumentacija/Vadlinijas/eAdre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Inese.gaile@varam.gov.lv" TargetMode="External"/><Relationship Id="rId1" Type="http://schemas.openxmlformats.org/officeDocument/2006/relationships/slideLayout" Target="../slideLayouts/slideLayout9.xml"/><Relationship Id="rId5" Type="http://schemas.openxmlformats.org/officeDocument/2006/relationships/image" Target="cid:image001.png@01D34106.BB33A6D0"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2"/>
          <p:cNvSpPr>
            <a:spLocks noGrp="1"/>
          </p:cNvSpPr>
          <p:nvPr>
            <p:ph type="body" sz="quarter" idx="10"/>
          </p:nvPr>
        </p:nvSpPr>
        <p:spPr/>
        <p:txBody>
          <a:bodyPr anchor="b"/>
          <a:lstStyle/>
          <a:p>
            <a:pPr algn="r"/>
            <a:r>
              <a:rPr lang="lv-LV" altLang="en-US" smtClean="0"/>
              <a:t>Raivis Vansovičs</a:t>
            </a:r>
          </a:p>
          <a:p>
            <a:pPr algn="r"/>
            <a:r>
              <a:rPr lang="lv-LV" altLang="en-US" smtClean="0"/>
              <a:t>VRAA Sistēmu arhitekts - analītiķis</a:t>
            </a:r>
          </a:p>
        </p:txBody>
      </p:sp>
      <p:sp>
        <p:nvSpPr>
          <p:cNvPr id="13316" name="Text Placeholder 3"/>
          <p:cNvSpPr>
            <a:spLocks noGrp="1"/>
          </p:cNvSpPr>
          <p:nvPr>
            <p:ph type="body" sz="quarter" idx="11"/>
          </p:nvPr>
        </p:nvSpPr>
        <p:spPr/>
        <p:txBody>
          <a:bodyPr/>
          <a:lstStyle/>
          <a:p>
            <a:pPr algn="l"/>
            <a:r>
              <a:rPr lang="lv-LV" altLang="en-US" smtClean="0"/>
              <a:t>10.10.2017</a:t>
            </a:r>
          </a:p>
        </p:txBody>
      </p:sp>
      <p:pic>
        <p:nvPicPr>
          <p:cNvPr id="13317" name="Picture 2" descr="http://www.varam.gov.lv/lat/aktual/aktuali/images/text/eAdres_JPG_M_800.jpg"/>
          <p:cNvPicPr>
            <a:picLocks noChangeAspect="1" noChangeArrowheads="1"/>
          </p:cNvPicPr>
          <p:nvPr/>
        </p:nvPicPr>
        <p:blipFill>
          <a:blip r:embed="rId2" cstate="print"/>
          <a:srcRect t="2393" b="88649"/>
          <a:stretch>
            <a:fillRect/>
          </a:stretch>
        </p:blipFill>
        <p:spPr bwMode="auto">
          <a:xfrm>
            <a:off x="1390650" y="3030538"/>
            <a:ext cx="6934200" cy="1693862"/>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76074" y="0"/>
            <a:ext cx="3642221" cy="7514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90800" y="381000"/>
            <a:ext cx="6096000" cy="1036638"/>
          </a:xfrm>
        </p:spPr>
        <p:txBody>
          <a:bodyPr/>
          <a:lstStyle/>
          <a:p>
            <a:r>
              <a:rPr lang="lv-LV" altLang="en-US" smtClean="0"/>
              <a:t>Privātpersona saņem ziņojumu no valsts iestādes</a:t>
            </a:r>
          </a:p>
        </p:txBody>
      </p:sp>
      <p:sp>
        <p:nvSpPr>
          <p:cNvPr id="26627" name="Slide Number Placeholder 5"/>
          <p:cNvSpPr>
            <a:spLocks noGrp="1"/>
          </p:cNvSpPr>
          <p:nvPr>
            <p:ph type="sldNum" sz="quarter" idx="13"/>
          </p:nvPr>
        </p:nvSpPr>
        <p:spPr bwMode="auto">
          <a:noFill/>
          <a:ln>
            <a:miter lim="800000"/>
            <a:headEnd/>
            <a:tailEnd/>
          </a:ln>
        </p:spPr>
        <p:txBody>
          <a:bodyPr/>
          <a:lstStyle/>
          <a:p>
            <a:fld id="{435FC420-621C-44F1-B3C2-51D65E7880B7}" type="slidenum">
              <a:rPr lang="en-US" altLang="en-US"/>
              <a:pPr/>
              <a:t>10</a:t>
            </a:fld>
            <a:endParaRPr lang="en-US" altLang="en-US"/>
          </a:p>
        </p:txBody>
      </p:sp>
      <p:sp>
        <p:nvSpPr>
          <p:cNvPr id="3" name="Rounded Rectangle 2"/>
          <p:cNvSpPr/>
          <p:nvPr/>
        </p:nvSpPr>
        <p:spPr>
          <a:xfrm>
            <a:off x="1920875" y="2473325"/>
            <a:ext cx="1779588"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lv-LV" dirty="0"/>
              <a:t>Portāls Latvija.lv</a:t>
            </a:r>
          </a:p>
        </p:txBody>
      </p:sp>
      <p:sp>
        <p:nvSpPr>
          <p:cNvPr id="9" name="Rounded Rectangle 8"/>
          <p:cNvSpPr/>
          <p:nvPr/>
        </p:nvSpPr>
        <p:spPr>
          <a:xfrm>
            <a:off x="4359275" y="3340100"/>
            <a:ext cx="1779588" cy="1198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0" name="Rounded Rectangle 9"/>
          <p:cNvSpPr/>
          <p:nvPr/>
        </p:nvSpPr>
        <p:spPr>
          <a:xfrm>
            <a:off x="1920875" y="4678363"/>
            <a:ext cx="1779588" cy="11096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dirty="0"/>
              <a:t>Elektronisko dokumentu krātuve</a:t>
            </a:r>
          </a:p>
        </p:txBody>
      </p:sp>
      <p:cxnSp>
        <p:nvCxnSpPr>
          <p:cNvPr id="19" name="Elbow Connector 18"/>
          <p:cNvCxnSpPr>
            <a:stCxn id="3" idx="3"/>
            <a:endCxn id="9" idx="1"/>
          </p:cNvCxnSpPr>
          <p:nvPr/>
        </p:nvCxnSpPr>
        <p:spPr>
          <a:xfrm>
            <a:off x="3700463" y="2905125"/>
            <a:ext cx="658812" cy="1033463"/>
          </a:xfrm>
          <a:prstGeom prst="bentConnector3">
            <a:avLst/>
          </a:prstGeom>
          <a:ln w="28575">
            <a:headEnd type="arrow"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a:stCxn id="3" idx="2"/>
            <a:endCxn id="10" idx="0"/>
          </p:cNvCxnSpPr>
          <p:nvPr/>
        </p:nvCxnSpPr>
        <p:spPr>
          <a:xfrm>
            <a:off x="2809875" y="3336925"/>
            <a:ext cx="0" cy="1341438"/>
          </a:xfrm>
          <a:prstGeom prst="straightConnector1">
            <a:avLst/>
          </a:prstGeom>
          <a:ln w="28575">
            <a:headEnd type="arrow" w="med" len="med"/>
            <a:tailEnd type="arrow" w="med" len="med"/>
          </a:ln>
        </p:spPr>
        <p:style>
          <a:lnRef idx="1">
            <a:schemeClr val="accent3"/>
          </a:lnRef>
          <a:fillRef idx="0">
            <a:schemeClr val="accent3"/>
          </a:fillRef>
          <a:effectRef idx="0">
            <a:schemeClr val="accent3"/>
          </a:effectRef>
          <a:fontRef idx="minor">
            <a:schemeClr val="tx1"/>
          </a:fontRef>
        </p:style>
      </p:cxnSp>
      <p:pic>
        <p:nvPicPr>
          <p:cNvPr id="26633" name="Picture 30" descr="Original file ‎ (SVG file, nominally 128 × 128 pixels ..."/>
          <p:cNvPicPr>
            <a:picLocks noChangeAspect="1"/>
          </p:cNvPicPr>
          <p:nvPr/>
        </p:nvPicPr>
        <p:blipFill>
          <a:blip r:embed="rId3" cstate="print"/>
          <a:srcRect/>
          <a:stretch>
            <a:fillRect/>
          </a:stretch>
        </p:blipFill>
        <p:spPr bwMode="auto">
          <a:xfrm>
            <a:off x="374650" y="2425700"/>
            <a:ext cx="969963" cy="968375"/>
          </a:xfrm>
          <a:prstGeom prst="rect">
            <a:avLst/>
          </a:prstGeom>
          <a:noFill/>
          <a:ln w="9525">
            <a:noFill/>
            <a:miter lim="800000"/>
            <a:headEnd/>
            <a:tailEnd/>
          </a:ln>
        </p:spPr>
      </p:pic>
      <p:cxnSp>
        <p:nvCxnSpPr>
          <p:cNvPr id="33" name="Straight Arrow Connector 32"/>
          <p:cNvCxnSpPr>
            <a:stCxn id="0" idx="3"/>
            <a:endCxn id="3" idx="1"/>
          </p:cNvCxnSpPr>
          <p:nvPr/>
        </p:nvCxnSpPr>
        <p:spPr>
          <a:xfrm flipV="1">
            <a:off x="1344613" y="2905125"/>
            <a:ext cx="576262" cy="4763"/>
          </a:xfrm>
          <a:prstGeom prst="straightConnector1">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6635" name="TextBox 34"/>
          <p:cNvSpPr txBox="1">
            <a:spLocks noChangeArrowheads="1"/>
          </p:cNvSpPr>
          <p:nvPr/>
        </p:nvSpPr>
        <p:spPr bwMode="auto">
          <a:xfrm>
            <a:off x="374650" y="2165350"/>
            <a:ext cx="1055688" cy="276225"/>
          </a:xfrm>
          <a:prstGeom prst="rect">
            <a:avLst/>
          </a:prstGeom>
          <a:noFill/>
          <a:ln w="9525">
            <a:noFill/>
            <a:miter lim="800000"/>
            <a:headEnd/>
            <a:tailEnd/>
          </a:ln>
        </p:spPr>
        <p:txBody>
          <a:bodyPr>
            <a:spAutoFit/>
          </a:bodyPr>
          <a:lstStyle/>
          <a:p>
            <a:r>
              <a:rPr lang="lv-LV" altLang="lv-LV" sz="1200"/>
              <a:t>Privātpersona</a:t>
            </a:r>
          </a:p>
        </p:txBody>
      </p:sp>
      <p:sp>
        <p:nvSpPr>
          <p:cNvPr id="20" name="Rounded Rectangular Callout 19"/>
          <p:cNvSpPr/>
          <p:nvPr/>
        </p:nvSpPr>
        <p:spPr>
          <a:xfrm>
            <a:off x="839788" y="3697288"/>
            <a:ext cx="1196975" cy="777875"/>
          </a:xfrm>
          <a:prstGeom prst="wedgeRoundRectCallout">
            <a:avLst>
              <a:gd name="adj1" fmla="val 106682"/>
              <a:gd name="adj2" fmla="val -10345"/>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Saglabā ziņojumu</a:t>
            </a:r>
          </a:p>
        </p:txBody>
      </p:sp>
      <p:sp>
        <p:nvSpPr>
          <p:cNvPr id="21" name="Rounded Rectangular Callout 20"/>
          <p:cNvSpPr/>
          <p:nvPr/>
        </p:nvSpPr>
        <p:spPr>
          <a:xfrm>
            <a:off x="2120900" y="1616075"/>
            <a:ext cx="1490663" cy="685800"/>
          </a:xfrm>
          <a:prstGeom prst="wedgeRoundRectCallout">
            <a:avLst>
              <a:gd name="adj1" fmla="val -33153"/>
              <a:gd name="adj2" fmla="val 850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Apskata saņemto ziņojumu</a:t>
            </a:r>
          </a:p>
        </p:txBody>
      </p:sp>
      <p:sp>
        <p:nvSpPr>
          <p:cNvPr id="22" name="Rounded Rectangular Callout 21"/>
          <p:cNvSpPr/>
          <p:nvPr/>
        </p:nvSpPr>
        <p:spPr>
          <a:xfrm>
            <a:off x="4276725" y="1527175"/>
            <a:ext cx="1722438" cy="952500"/>
          </a:xfrm>
          <a:prstGeom prst="wedgeRoundRectCallout">
            <a:avLst>
              <a:gd name="adj1" fmla="val -62999"/>
              <a:gd name="adj2" fmla="val 15261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Saņem privātpersonām adresētus ziņojumus no DIV</a:t>
            </a:r>
          </a:p>
        </p:txBody>
      </p:sp>
      <p:sp>
        <p:nvSpPr>
          <p:cNvPr id="24" name="Rounded Rectangular Callout 23"/>
          <p:cNvSpPr/>
          <p:nvPr/>
        </p:nvSpPr>
        <p:spPr>
          <a:xfrm>
            <a:off x="374650" y="5851525"/>
            <a:ext cx="1804988" cy="777875"/>
          </a:xfrm>
          <a:prstGeom prst="wedgeRoundRectCallout">
            <a:avLst>
              <a:gd name="adj1" fmla="val 44812"/>
              <a:gd name="adj2" fmla="val -113774"/>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Glabā 5 gadus vai kamēr lietotājs izdzēš</a:t>
            </a:r>
          </a:p>
        </p:txBody>
      </p:sp>
      <p:sp>
        <p:nvSpPr>
          <p:cNvPr id="26" name="Line Callout 2 25"/>
          <p:cNvSpPr/>
          <p:nvPr/>
        </p:nvSpPr>
        <p:spPr>
          <a:xfrm>
            <a:off x="6457950" y="1533525"/>
            <a:ext cx="2332038" cy="776288"/>
          </a:xfrm>
          <a:prstGeom prst="borderCallout2">
            <a:avLst>
              <a:gd name="adj1" fmla="val -12567"/>
              <a:gd name="adj2" fmla="val 10653"/>
              <a:gd name="adj3" fmla="val -33768"/>
              <a:gd name="adj4" fmla="val -12451"/>
              <a:gd name="adj5" fmla="val 23544"/>
              <a:gd name="adj6" fmla="val -29654"/>
            </a:avLst>
          </a:prstGeom>
          <a:ln>
            <a:headEnd type="none" w="med" len="med"/>
            <a:tailEnd type="arrow" w="med" len="med"/>
          </a:ln>
        </p:spPr>
        <p:style>
          <a:lnRef idx="2">
            <a:schemeClr val="accent3"/>
          </a:lnRef>
          <a:fillRef idx="1">
            <a:schemeClr val="lt1"/>
          </a:fillRef>
          <a:effectRef idx="0">
            <a:schemeClr val="accent3"/>
          </a:effectRef>
          <a:fontRef idx="minor">
            <a:schemeClr val="dk1"/>
          </a:fontRef>
        </p:style>
        <p:txBody>
          <a:bodyPr anchor="ctr"/>
          <a:lstStyle/>
          <a:p>
            <a:pPr algn="ctr">
              <a:defRPr/>
            </a:pPr>
            <a:r>
              <a:rPr lang="lv-LV" sz="1200" dirty="0"/>
              <a:t>Pārbauda privātpersonu saņemtos ziņojumus pēc noteikta intervāla (šobrīd – 15 min)</a:t>
            </a:r>
          </a:p>
        </p:txBody>
      </p:sp>
      <p:sp>
        <p:nvSpPr>
          <p:cNvPr id="27" name="Rounded Rectangular Callout 26"/>
          <p:cNvSpPr/>
          <p:nvPr/>
        </p:nvSpPr>
        <p:spPr>
          <a:xfrm>
            <a:off x="6867525" y="4656138"/>
            <a:ext cx="1819275" cy="958850"/>
          </a:xfrm>
          <a:prstGeom prst="wedgeRoundRectCallout">
            <a:avLst>
              <a:gd name="adj1" fmla="val -106615"/>
              <a:gd name="adj2" fmla="val -81753"/>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Glabā saņemto ziņojumu attiecīgajā «kastītē» līdz paņemšanai</a:t>
            </a:r>
          </a:p>
        </p:txBody>
      </p:sp>
      <p:sp>
        <p:nvSpPr>
          <p:cNvPr id="30" name="Line Callout 2 29"/>
          <p:cNvSpPr/>
          <p:nvPr/>
        </p:nvSpPr>
        <p:spPr>
          <a:xfrm>
            <a:off x="6454775" y="2627313"/>
            <a:ext cx="2332038" cy="774700"/>
          </a:xfrm>
          <a:prstGeom prst="borderCallout2">
            <a:avLst>
              <a:gd name="adj1" fmla="val 113623"/>
              <a:gd name="adj2" fmla="val 90245"/>
              <a:gd name="adj3" fmla="val 156108"/>
              <a:gd name="adj4" fmla="val 91449"/>
              <a:gd name="adj5" fmla="val 229932"/>
              <a:gd name="adj6" fmla="val 71109"/>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lv-LV" sz="1200" dirty="0"/>
              <a:t>Glabā ziņojumu noteiktu laiku līdz tas tiek arhivēts (šobrīd – 5 dienas)</a:t>
            </a:r>
          </a:p>
        </p:txBody>
      </p:sp>
      <p:cxnSp>
        <p:nvCxnSpPr>
          <p:cNvPr id="32" name="Elbow Connector 31"/>
          <p:cNvCxnSpPr>
            <a:stCxn id="10" idx="3"/>
            <a:endCxn id="9" idx="2"/>
          </p:cNvCxnSpPr>
          <p:nvPr/>
        </p:nvCxnSpPr>
        <p:spPr>
          <a:xfrm flipV="1">
            <a:off x="3700463" y="4538663"/>
            <a:ext cx="1547812" cy="695325"/>
          </a:xfrm>
          <a:prstGeom prst="bentConnector2">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ounded Rectangular Callout 33"/>
          <p:cNvSpPr/>
          <p:nvPr/>
        </p:nvSpPr>
        <p:spPr>
          <a:xfrm>
            <a:off x="4786313" y="5399088"/>
            <a:ext cx="1820862" cy="958850"/>
          </a:xfrm>
          <a:prstGeom prst="wedgeRoundRectCallout">
            <a:avLst>
              <a:gd name="adj1" fmla="val -71942"/>
              <a:gd name="adj2" fmla="val -5981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Arhivē ziņojumu apstrādes faktu</a:t>
            </a:r>
          </a:p>
          <a:p>
            <a:pPr algn="ctr">
              <a:defRPr/>
            </a:pPr>
            <a:r>
              <a:rPr lang="lv-LV" sz="1400" dirty="0"/>
              <a:t>(tikai ziņojuma metadati)</a:t>
            </a:r>
          </a:p>
        </p:txBody>
      </p:sp>
      <p:sp>
        <p:nvSpPr>
          <p:cNvPr id="36" name="Rounded Rectangular Callout 35"/>
          <p:cNvSpPr/>
          <p:nvPr/>
        </p:nvSpPr>
        <p:spPr>
          <a:xfrm>
            <a:off x="2797175" y="5878513"/>
            <a:ext cx="1804988" cy="777875"/>
          </a:xfrm>
          <a:prstGeom prst="wedgeRoundRectCallout">
            <a:avLst>
              <a:gd name="adj1" fmla="val -33702"/>
              <a:gd name="adj2" fmla="val -80865"/>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Arhivētie ziņojumu metadati glabājas pastāvīgi</a:t>
            </a:r>
          </a:p>
        </p:txBody>
      </p:sp>
      <p:cxnSp>
        <p:nvCxnSpPr>
          <p:cNvPr id="37" name="Straight Arrow Connector 36"/>
          <p:cNvCxnSpPr/>
          <p:nvPr/>
        </p:nvCxnSpPr>
        <p:spPr>
          <a:xfrm flipH="1">
            <a:off x="6124575" y="4041775"/>
            <a:ext cx="2714625" cy="0"/>
          </a:xfrm>
          <a:prstGeom prst="straightConnector1">
            <a:avLst/>
          </a:prstGeom>
          <a:ln w="28575">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26635" grpId="0"/>
      <p:bldP spid="20" grpId="0" animBg="1"/>
      <p:bldP spid="21" grpId="0" animBg="1"/>
      <p:bldP spid="22" grpId="0" animBg="1"/>
      <p:bldP spid="24" grpId="0" animBg="1"/>
      <p:bldP spid="26" grpId="0" animBg="1"/>
      <p:bldP spid="27" grpId="0" animBg="1"/>
      <p:bldP spid="30" grpId="0" animBg="1"/>
      <p:bldP spid="34"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3"/>
          <p:cNvSpPr>
            <a:spLocks noGrp="1"/>
          </p:cNvSpPr>
          <p:nvPr>
            <p:ph type="body" sz="quarter" idx="10"/>
          </p:nvPr>
        </p:nvSpPr>
        <p:spPr/>
        <p:txBody>
          <a:bodyPr/>
          <a:lstStyle/>
          <a:p>
            <a:endParaRPr lang="lv-LV" altLang="en-US" smtClean="0"/>
          </a:p>
        </p:txBody>
      </p:sp>
      <p:sp>
        <p:nvSpPr>
          <p:cNvPr id="27651" name="Text Placeholder 4"/>
          <p:cNvSpPr>
            <a:spLocks noGrp="1"/>
          </p:cNvSpPr>
          <p:nvPr>
            <p:ph type="body" sz="quarter" idx="12"/>
          </p:nvPr>
        </p:nvSpPr>
        <p:spPr/>
        <p:txBody>
          <a:bodyPr/>
          <a:lstStyle/>
          <a:p>
            <a:endParaRPr lang="lv-LV" altLang="en-US" smtClean="0"/>
          </a:p>
        </p:txBody>
      </p:sp>
      <p:sp>
        <p:nvSpPr>
          <p:cNvPr id="27652" name="Slide Number Placeholder 5"/>
          <p:cNvSpPr>
            <a:spLocks noGrp="1"/>
          </p:cNvSpPr>
          <p:nvPr>
            <p:ph type="sldNum" sz="quarter" idx="13"/>
          </p:nvPr>
        </p:nvSpPr>
        <p:spPr bwMode="auto">
          <a:noFill/>
          <a:ln>
            <a:miter lim="800000"/>
            <a:headEnd/>
            <a:tailEnd/>
          </a:ln>
        </p:spPr>
        <p:txBody>
          <a:bodyPr/>
          <a:lstStyle/>
          <a:p>
            <a:fld id="{C4D6F404-1B27-4369-84A5-9A3036927951}" type="slidenum">
              <a:rPr lang="en-US" altLang="en-US"/>
              <a:pPr/>
              <a:t>11</a:t>
            </a:fld>
            <a:endParaRPr lang="en-US" altLang="en-US"/>
          </a:p>
        </p:txBody>
      </p:sp>
      <p:sp>
        <p:nvSpPr>
          <p:cNvPr id="27653" name="Title 1"/>
          <p:cNvSpPr>
            <a:spLocks noGrp="1"/>
          </p:cNvSpPr>
          <p:nvPr>
            <p:ph type="title"/>
          </p:nvPr>
        </p:nvSpPr>
        <p:spPr>
          <a:xfrm>
            <a:off x="2590800" y="381000"/>
            <a:ext cx="6096000" cy="1036638"/>
          </a:xfrm>
        </p:spPr>
        <p:txBody>
          <a:bodyPr/>
          <a:lstStyle/>
          <a:p>
            <a:r>
              <a:rPr lang="lv-LV" altLang="en-US" smtClean="0"/>
              <a:t>Saņemtie eAdreses ziņojumi – skice  (darba versija)</a:t>
            </a:r>
          </a:p>
        </p:txBody>
      </p:sp>
      <p:pic>
        <p:nvPicPr>
          <p:cNvPr id="27654" name="Picture 4"/>
          <p:cNvPicPr>
            <a:picLocks noChangeAspect="1"/>
          </p:cNvPicPr>
          <p:nvPr/>
        </p:nvPicPr>
        <p:blipFill>
          <a:blip r:embed="rId2" cstate="print"/>
          <a:srcRect/>
          <a:stretch>
            <a:fillRect/>
          </a:stretch>
        </p:blipFill>
        <p:spPr bwMode="auto">
          <a:xfrm>
            <a:off x="255588" y="1685925"/>
            <a:ext cx="8431212"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3"/>
          <p:cNvSpPr>
            <a:spLocks noGrp="1"/>
          </p:cNvSpPr>
          <p:nvPr>
            <p:ph type="body" sz="quarter" idx="10"/>
          </p:nvPr>
        </p:nvSpPr>
        <p:spPr/>
        <p:txBody>
          <a:bodyPr/>
          <a:lstStyle/>
          <a:p>
            <a:endParaRPr lang="lv-LV" altLang="en-US" smtClean="0"/>
          </a:p>
        </p:txBody>
      </p:sp>
      <p:sp>
        <p:nvSpPr>
          <p:cNvPr id="28675" name="Text Placeholder 4"/>
          <p:cNvSpPr>
            <a:spLocks noGrp="1"/>
          </p:cNvSpPr>
          <p:nvPr>
            <p:ph type="body" sz="quarter" idx="12"/>
          </p:nvPr>
        </p:nvSpPr>
        <p:spPr/>
        <p:txBody>
          <a:bodyPr/>
          <a:lstStyle/>
          <a:p>
            <a:endParaRPr lang="lv-LV" altLang="en-US" smtClean="0"/>
          </a:p>
        </p:txBody>
      </p:sp>
      <p:sp>
        <p:nvSpPr>
          <p:cNvPr id="28676" name="Slide Number Placeholder 5"/>
          <p:cNvSpPr>
            <a:spLocks noGrp="1"/>
          </p:cNvSpPr>
          <p:nvPr>
            <p:ph type="sldNum" sz="quarter" idx="13"/>
          </p:nvPr>
        </p:nvSpPr>
        <p:spPr bwMode="auto">
          <a:noFill/>
          <a:ln>
            <a:miter lim="800000"/>
            <a:headEnd/>
            <a:tailEnd/>
          </a:ln>
        </p:spPr>
        <p:txBody>
          <a:bodyPr/>
          <a:lstStyle/>
          <a:p>
            <a:fld id="{5FE7D01B-C380-4208-B9F8-DCE1D8966076}" type="slidenum">
              <a:rPr lang="en-US" altLang="en-US"/>
              <a:pPr/>
              <a:t>12</a:t>
            </a:fld>
            <a:endParaRPr lang="en-US" altLang="en-US"/>
          </a:p>
        </p:txBody>
      </p:sp>
      <p:sp>
        <p:nvSpPr>
          <p:cNvPr id="28677" name="Title 1"/>
          <p:cNvSpPr>
            <a:spLocks noGrp="1"/>
          </p:cNvSpPr>
          <p:nvPr>
            <p:ph type="title"/>
          </p:nvPr>
        </p:nvSpPr>
        <p:spPr>
          <a:xfrm>
            <a:off x="2590800" y="381000"/>
            <a:ext cx="6096000" cy="1036638"/>
          </a:xfrm>
        </p:spPr>
        <p:txBody>
          <a:bodyPr/>
          <a:lstStyle/>
          <a:p>
            <a:r>
              <a:rPr lang="lv-LV" altLang="en-US" smtClean="0"/>
              <a:t>eAdreses ziņojuma skatīšana – skice  (darba versija)</a:t>
            </a:r>
          </a:p>
        </p:txBody>
      </p:sp>
      <p:pic>
        <p:nvPicPr>
          <p:cNvPr id="2867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5588" y="1678146"/>
            <a:ext cx="8385175" cy="4941571"/>
          </a:xfrm>
          <a:prstGeom prst="rect">
            <a:avLst/>
          </a:prstGeom>
          <a:noFill/>
          <a:ln w="9525">
            <a:noFill/>
            <a:miter lim="800000"/>
            <a:headEnd/>
            <a:tailEnd/>
          </a:ln>
        </p:spPr>
      </p:pic>
      <p:sp>
        <p:nvSpPr>
          <p:cNvPr id="3" name="Rectangle 2"/>
          <p:cNvSpPr/>
          <p:nvPr/>
        </p:nvSpPr>
        <p:spPr>
          <a:xfrm>
            <a:off x="2139950" y="3733800"/>
            <a:ext cx="6394450" cy="36714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r">
              <a:defRPr/>
            </a:pPr>
            <a:r>
              <a:rPr lang="lv-LV" b="1" dirty="0">
                <a:solidFill>
                  <a:srgbClr val="FF0000"/>
                </a:solidFill>
              </a:rPr>
              <a:t>Apraksts !</a:t>
            </a:r>
          </a:p>
        </p:txBody>
      </p:sp>
      <p:sp>
        <p:nvSpPr>
          <p:cNvPr id="9" name="Rectangle 8"/>
          <p:cNvSpPr/>
          <p:nvPr/>
        </p:nvSpPr>
        <p:spPr>
          <a:xfrm>
            <a:off x="2139950" y="4308475"/>
            <a:ext cx="6394450" cy="63817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r">
              <a:defRPr/>
            </a:pPr>
            <a:r>
              <a:rPr lang="lv-LV" b="1" dirty="0">
                <a:solidFill>
                  <a:srgbClr val="FF0000"/>
                </a:solidFill>
              </a:rPr>
              <a:t>Pielikumi !</a:t>
            </a:r>
          </a:p>
        </p:txBody>
      </p:sp>
      <p:sp>
        <p:nvSpPr>
          <p:cNvPr id="10" name="Rectangle 2"/>
          <p:cNvSpPr/>
          <p:nvPr/>
        </p:nvSpPr>
        <p:spPr>
          <a:xfrm>
            <a:off x="2139950" y="3352800"/>
            <a:ext cx="6394450" cy="36714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r">
              <a:defRPr/>
            </a:pPr>
            <a:r>
              <a:rPr lang="lv-LV" b="1" dirty="0" smtClean="0">
                <a:solidFill>
                  <a:srgbClr val="FF0000"/>
                </a:solidFill>
              </a:rPr>
              <a:t>Tēma </a:t>
            </a:r>
            <a:r>
              <a:rPr lang="lv-LV"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1000" fill="hold"/>
                                        <p:tgtEl>
                                          <p:spTgt spid="2867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fade">
                                      <p:cBhvr>
                                        <p:cTn id="12" dur="1000"/>
                                        <p:tgtEl>
                                          <p:spTgt spid="28678"/>
                                        </p:tgtEl>
                                      </p:cBhvr>
                                    </p:animEffect>
                                    <p:anim calcmode="lin" valueType="num">
                                      <p:cBhvr>
                                        <p:cTn id="13" dur="1000" fill="hold"/>
                                        <p:tgtEl>
                                          <p:spTgt spid="28678"/>
                                        </p:tgtEl>
                                        <p:attrNameLst>
                                          <p:attrName>ppt_x</p:attrName>
                                        </p:attrNameLst>
                                      </p:cBhvr>
                                      <p:tavLst>
                                        <p:tav tm="0">
                                          <p:val>
                                            <p:strVal val="#ppt_x"/>
                                          </p:val>
                                        </p:tav>
                                        <p:tav tm="100000">
                                          <p:val>
                                            <p:strVal val="#ppt_x"/>
                                          </p:val>
                                        </p:tav>
                                      </p:tavLst>
                                    </p:anim>
                                    <p:anim calcmode="lin" valueType="num">
                                      <p:cBhvr>
                                        <p:cTn id="14"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lstStyle/>
          <a:p>
            <a:r>
              <a:rPr lang="lv-LV" sz="2800" smtClean="0"/>
              <a:t>Šobrīd pieejamie resursi</a:t>
            </a:r>
          </a:p>
        </p:txBody>
      </p:sp>
      <p:sp>
        <p:nvSpPr>
          <p:cNvPr id="4" name="Content Placeholder 3"/>
          <p:cNvSpPr>
            <a:spLocks noGrp="1"/>
          </p:cNvSpPr>
          <p:nvPr>
            <p:ph idx="1"/>
          </p:nvPr>
        </p:nvSpPr>
        <p:spPr>
          <a:xfrm>
            <a:off x="396875" y="1752600"/>
            <a:ext cx="8289925" cy="4725988"/>
          </a:xfrm>
        </p:spPr>
        <p:txBody>
          <a:bodyPr/>
          <a:lstStyle/>
          <a:p>
            <a:pPr marL="411163" indent="-411163">
              <a:lnSpc>
                <a:spcPct val="90000"/>
              </a:lnSpc>
              <a:buFont typeface="Arial" charset="0"/>
              <a:buChar char="•"/>
            </a:pPr>
            <a:r>
              <a:rPr lang="lv-LV" smtClean="0"/>
              <a:t>DIV papildinātās saskarnes ALFA versija!</a:t>
            </a:r>
          </a:p>
          <a:p>
            <a:pPr marL="411163" indent="-411163">
              <a:lnSpc>
                <a:spcPct val="90000"/>
              </a:lnSpc>
            </a:pPr>
            <a:r>
              <a:rPr lang="lv-LV" sz="1900" smtClean="0"/>
              <a:t>Šobrīd jaunas adresātu sinhronizācijas un pārbaudes metodes.</a:t>
            </a:r>
          </a:p>
          <a:p>
            <a:pPr marL="411163" indent="-411163">
              <a:lnSpc>
                <a:spcPct val="90000"/>
              </a:lnSpc>
            </a:pPr>
            <a:endParaRPr lang="lv-LV" sz="1900" smtClean="0"/>
          </a:p>
          <a:p>
            <a:pPr marL="411163" indent="-411163">
              <a:lnSpc>
                <a:spcPct val="90000"/>
              </a:lnSpc>
              <a:buFont typeface="Arial" charset="0"/>
              <a:buChar char="•"/>
            </a:pPr>
            <a:r>
              <a:rPr lang="lv-LV" smtClean="0"/>
              <a:t>Piekļuves un pietiekšanās principi tā pat kā DIV</a:t>
            </a:r>
          </a:p>
          <a:p>
            <a:pPr marL="411163" indent="-411163">
              <a:lnSpc>
                <a:spcPct val="90000"/>
              </a:lnSpc>
            </a:pPr>
            <a:r>
              <a:rPr lang="lv-LV" sz="1900" smtClean="0"/>
              <a:t>Bet nav DIV esošā testa vide, ir jauna vide!</a:t>
            </a:r>
          </a:p>
          <a:p>
            <a:pPr marL="411163" indent="-411163">
              <a:lnSpc>
                <a:spcPct val="90000"/>
              </a:lnSpc>
            </a:pPr>
            <a:r>
              <a:rPr lang="lv-LV" sz="1900" smtClean="0"/>
              <a:t>Saite: </a:t>
            </a:r>
            <a:r>
              <a:rPr lang="lv-LV" sz="1900" smtClean="0">
                <a:hlinkClick r:id="rId3"/>
              </a:rPr>
              <a:t>https://viss.gov.lv/lv/Informacijai/Partneriem/Sadarbibas_proceduras/kopeja_shema_DIV</a:t>
            </a:r>
            <a:r>
              <a:rPr lang="lv-LV" sz="1900" smtClean="0"/>
              <a:t> </a:t>
            </a:r>
          </a:p>
          <a:p>
            <a:pPr marL="411163" indent="-411163">
              <a:lnSpc>
                <a:spcPct val="90000"/>
              </a:lnSpc>
            </a:pPr>
            <a:endParaRPr lang="lv-LV" sz="1900" smtClean="0"/>
          </a:p>
          <a:p>
            <a:pPr marL="411163" indent="-411163">
              <a:lnSpc>
                <a:spcPct val="90000"/>
              </a:lnSpc>
              <a:buFont typeface="Arial" charset="0"/>
              <a:buChar char="•"/>
            </a:pPr>
            <a:r>
              <a:rPr lang="lv-LV" smtClean="0"/>
              <a:t>Dokumentācija un programmatūra VISS portālā</a:t>
            </a:r>
          </a:p>
          <a:p>
            <a:pPr marL="411163" indent="-411163">
              <a:lnSpc>
                <a:spcPct val="90000"/>
              </a:lnSpc>
            </a:pPr>
            <a:r>
              <a:rPr lang="lv-LV" sz="1900" smtClean="0"/>
              <a:t>Programmatūra pieejama pēc autorizācijas!</a:t>
            </a:r>
          </a:p>
          <a:p>
            <a:pPr marL="411163" indent="-411163">
              <a:lnSpc>
                <a:spcPct val="90000"/>
              </a:lnSpc>
            </a:pPr>
            <a:endParaRPr lang="lv-LV" sz="1900" smtClean="0"/>
          </a:p>
          <a:p>
            <a:pPr marL="411163" indent="-411163">
              <a:lnSpc>
                <a:spcPct val="90000"/>
              </a:lnSpc>
            </a:pPr>
            <a:r>
              <a:rPr lang="lv-LV" sz="1900" smtClean="0"/>
              <a:t>Saite: </a:t>
            </a:r>
            <a:r>
              <a:rPr lang="lv-LV" sz="1400" smtClean="0">
                <a:hlinkClick r:id="rId4"/>
              </a:rPr>
              <a:t>https://viss.gov.lv/lv/Informacijai/Dokumentacija/Vadlinijas/eAdrese</a:t>
            </a:r>
            <a:endParaRPr lang="lv-LV" sz="1400" smtClean="0"/>
          </a:p>
          <a:p>
            <a:pPr marL="411163" indent="-411163">
              <a:lnSpc>
                <a:spcPct val="90000"/>
              </a:lnSpc>
            </a:pPr>
            <a:endParaRPr lang="lv-LV"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91440" y="3226643"/>
            <a:ext cx="9326880" cy="3029903"/>
          </a:xfrm>
        </p:spPr>
        <p:txBody>
          <a:bodyPr>
            <a:normAutofit/>
          </a:bodyPr>
          <a:lstStyle/>
          <a:p>
            <a:endParaRPr lang="lv-LV" altLang="en-US" dirty="0" smtClean="0"/>
          </a:p>
          <a:p>
            <a:endParaRPr lang="en-US" altLang="en-US" dirty="0" smtClean="0"/>
          </a:p>
          <a:p>
            <a:endParaRPr lang="lv-LV" altLang="en-US" dirty="0"/>
          </a:p>
          <a:p>
            <a:r>
              <a:rPr lang="lv-LV" altLang="en-US" sz="2200" dirty="0"/>
              <a:t>Kontakti:</a:t>
            </a:r>
          </a:p>
          <a:p>
            <a:r>
              <a:rPr lang="lv-LV" altLang="en-US" sz="2200" dirty="0" err="1" smtClean="0">
                <a:hlinkClick r:id="rId2"/>
              </a:rPr>
              <a:t>Raivis.Vansovics@vraa.gov.lv</a:t>
            </a:r>
            <a:r>
              <a:rPr lang="lv-LV" altLang="en-US" sz="2200" dirty="0" smtClean="0"/>
              <a:t> </a:t>
            </a:r>
          </a:p>
          <a:p>
            <a:endParaRPr lang="lv-LV" altLang="en-US" sz="2200" dirty="0"/>
          </a:p>
        </p:txBody>
      </p:sp>
      <p:sp>
        <p:nvSpPr>
          <p:cNvPr id="5" name="Text Placeholder 2"/>
          <p:cNvSpPr>
            <a:spLocks noGrp="1"/>
          </p:cNvSpPr>
          <p:nvPr>
            <p:ph type="body" sz="quarter" idx="11"/>
          </p:nvPr>
        </p:nvSpPr>
        <p:spPr>
          <a:xfrm>
            <a:off x="-25439" y="6256545"/>
            <a:ext cx="9326880" cy="767714"/>
          </a:xfrm>
        </p:spPr>
        <p:txBody>
          <a:bodyPr/>
          <a:lstStyle/>
          <a:p>
            <a:r>
              <a:rPr lang="lv-LV" altLang="en-US" dirty="0" smtClean="0"/>
              <a:t>10.10.2017</a:t>
            </a:r>
          </a:p>
        </p:txBody>
      </p:sp>
      <p:pic>
        <p:nvPicPr>
          <p:cNvPr id="6" name="Picture 2" descr="Attēlu rezultāti vaicājumam “valsts ir internet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42817"/>
            <a:ext cx="2354920" cy="23643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1025" name="Picture 1" descr="cid:image001.png@01D34106.BB33A6D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6528" y="106552"/>
            <a:ext cx="3803362" cy="779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40638" y="5220784"/>
            <a:ext cx="3803362" cy="938719"/>
          </a:xfrm>
          <a:prstGeom prst="rect">
            <a:avLst/>
          </a:prstGeom>
          <a:noFill/>
        </p:spPr>
        <p:txBody>
          <a:bodyPr wrap="square" rtlCol="0">
            <a:spAutoFit/>
          </a:bodyPr>
          <a:lstStyle/>
          <a:p>
            <a:pPr algn="just"/>
            <a:r>
              <a:rPr lang="lv-LV" sz="1100" dirty="0"/>
              <a:t>Pasākums tiek finansēts no Eiropas Savienības fondu tehniskās palīdzības projekta Nr. 10.1.2.0/15/TP/011 „Eiropas Sociālā fonda atbalsts Vides aizsardzības un reģionālās attīstības ministrijai publicitātes pasākumu par Kohēzijas politikas fondiem nodrošināšanai”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73838" y="1757363"/>
            <a:ext cx="2241550" cy="4465637"/>
          </a:xfrm>
          <a:prstGeom prst="rect">
            <a:avLst/>
          </a:prstGeom>
        </p:spPr>
        <p:style>
          <a:lnRef idx="2">
            <a:schemeClr val="dk1"/>
          </a:lnRef>
          <a:fillRef idx="1">
            <a:schemeClr val="lt1"/>
          </a:fillRef>
          <a:effectRef idx="0">
            <a:schemeClr val="dk1"/>
          </a:effectRef>
          <a:fontRef idx="minor">
            <a:schemeClr val="dk1"/>
          </a:fontRef>
        </p:style>
        <p:txBody>
          <a:bodyPr/>
          <a:lstStyle/>
          <a:p>
            <a:pPr algn="ctr">
              <a:defRPr/>
            </a:pPr>
            <a:r>
              <a:rPr lang="lv-LV" dirty="0"/>
              <a:t>Sadarbības iestādes un eAdreses «klienti»</a:t>
            </a:r>
            <a:endParaRPr lang="lv-LV" sz="1400" dirty="0"/>
          </a:p>
        </p:txBody>
      </p:sp>
      <p:sp>
        <p:nvSpPr>
          <p:cNvPr id="14" name="Rectangle 13"/>
          <p:cNvSpPr/>
          <p:nvPr/>
        </p:nvSpPr>
        <p:spPr>
          <a:xfrm>
            <a:off x="1566863" y="1762125"/>
            <a:ext cx="4806950" cy="4465638"/>
          </a:xfrm>
          <a:prstGeom prst="rect">
            <a:avLst/>
          </a:prstGeom>
        </p:spPr>
        <p:style>
          <a:lnRef idx="2">
            <a:schemeClr val="dk1"/>
          </a:lnRef>
          <a:fillRef idx="1">
            <a:schemeClr val="lt1"/>
          </a:fillRef>
          <a:effectRef idx="0">
            <a:schemeClr val="dk1"/>
          </a:effectRef>
          <a:fontRef idx="minor">
            <a:schemeClr val="dk1"/>
          </a:fontRef>
        </p:style>
        <p:txBody>
          <a:bodyPr/>
          <a:lstStyle/>
          <a:p>
            <a:pPr algn="ctr">
              <a:defRPr/>
            </a:pPr>
            <a:r>
              <a:rPr lang="lv-LV" dirty="0"/>
              <a:t>VRAA esošās savietotāja komponentes</a:t>
            </a:r>
            <a:endParaRPr lang="lv-LV" sz="1400" dirty="0"/>
          </a:p>
        </p:txBody>
      </p:sp>
      <p:sp>
        <p:nvSpPr>
          <p:cNvPr id="14340" name="Title 1"/>
          <p:cNvSpPr>
            <a:spLocks noGrp="1"/>
          </p:cNvSpPr>
          <p:nvPr>
            <p:ph type="title"/>
          </p:nvPr>
        </p:nvSpPr>
        <p:spPr>
          <a:xfrm>
            <a:off x="2590800" y="381000"/>
            <a:ext cx="6096000" cy="1036638"/>
          </a:xfrm>
        </p:spPr>
        <p:txBody>
          <a:bodyPr/>
          <a:lstStyle/>
          <a:p>
            <a:r>
              <a:rPr lang="lv-LV" altLang="en-US" dirty="0" err="1" smtClean="0"/>
              <a:t>eAdreses</a:t>
            </a:r>
            <a:r>
              <a:rPr lang="lv-LV" altLang="en-US" dirty="0" smtClean="0"/>
              <a:t> informācijas sistēmas galvenās sastāvdaļas</a:t>
            </a:r>
          </a:p>
        </p:txBody>
      </p:sp>
      <p:sp>
        <p:nvSpPr>
          <p:cNvPr id="14341" name="Slide Number Placeholder 5"/>
          <p:cNvSpPr>
            <a:spLocks noGrp="1"/>
          </p:cNvSpPr>
          <p:nvPr>
            <p:ph type="sldNum" sz="quarter" idx="13"/>
          </p:nvPr>
        </p:nvSpPr>
        <p:spPr bwMode="auto">
          <a:noFill/>
          <a:ln>
            <a:miter lim="800000"/>
            <a:headEnd/>
            <a:tailEnd/>
          </a:ln>
        </p:spPr>
        <p:txBody>
          <a:bodyPr/>
          <a:lstStyle/>
          <a:p>
            <a:fld id="{B694B64C-FA42-4D49-9618-1638A03E453C}" type="slidenum">
              <a:rPr lang="en-US" altLang="en-US"/>
              <a:pPr/>
              <a:t>2</a:t>
            </a:fld>
            <a:endParaRPr lang="en-US" altLang="en-US"/>
          </a:p>
        </p:txBody>
      </p:sp>
      <p:sp>
        <p:nvSpPr>
          <p:cNvPr id="3" name="Rounded Rectangle 2"/>
          <p:cNvSpPr/>
          <p:nvPr/>
        </p:nvSpPr>
        <p:spPr>
          <a:xfrm>
            <a:off x="1828800" y="2557463"/>
            <a:ext cx="1779588"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lv-LV" dirty="0"/>
              <a:t>Portāls Latvija.lv</a:t>
            </a:r>
          </a:p>
          <a:p>
            <a:pPr algn="ctr">
              <a:defRPr/>
            </a:pPr>
            <a:r>
              <a:rPr lang="lv-LV" sz="1400" dirty="0"/>
              <a:t>(jauna Klienta darba vieta)</a:t>
            </a:r>
          </a:p>
        </p:txBody>
      </p:sp>
      <p:sp>
        <p:nvSpPr>
          <p:cNvPr id="9" name="Rounded Rectangle 8"/>
          <p:cNvSpPr/>
          <p:nvPr/>
        </p:nvSpPr>
        <p:spPr>
          <a:xfrm>
            <a:off x="42672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a:p>
            <a:pPr algn="ctr">
              <a:defRPr/>
            </a:pPr>
            <a:r>
              <a:rPr lang="lv-LV" sz="1400" dirty="0"/>
              <a:t>(eAdrešu katalogs, papildināta saskarne)</a:t>
            </a:r>
          </a:p>
        </p:txBody>
      </p:sp>
      <p:sp>
        <p:nvSpPr>
          <p:cNvPr id="10" name="Rounded Rectangle 9"/>
          <p:cNvSpPr/>
          <p:nvPr/>
        </p:nvSpPr>
        <p:spPr>
          <a:xfrm>
            <a:off x="1828800" y="4762500"/>
            <a:ext cx="1779588" cy="11096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dirty="0"/>
              <a:t>Elektronisko dokumentu krātuve</a:t>
            </a:r>
          </a:p>
          <a:p>
            <a:pPr algn="ctr">
              <a:defRPr/>
            </a:pPr>
            <a:r>
              <a:rPr lang="lv-LV" sz="1400" dirty="0"/>
              <a:t>(jauna versija)</a:t>
            </a:r>
          </a:p>
        </p:txBody>
      </p:sp>
      <p:sp>
        <p:nvSpPr>
          <p:cNvPr id="11" name="Rounded Rectangle 10"/>
          <p:cNvSpPr/>
          <p:nvPr/>
        </p:nvSpPr>
        <p:spPr>
          <a:xfrm>
            <a:off x="6794500" y="2362200"/>
            <a:ext cx="1779588" cy="103663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lv-LV" dirty="0"/>
              <a:t>eAdrešu kataloga avoti</a:t>
            </a:r>
          </a:p>
          <a:p>
            <a:pPr algn="ctr">
              <a:defRPr/>
            </a:pPr>
            <a:r>
              <a:rPr lang="lv-LV" sz="1400" dirty="0" smtClean="0"/>
              <a:t>(</a:t>
            </a:r>
            <a:r>
              <a:rPr lang="lv-LV" sz="1400" dirty="0" smtClean="0"/>
              <a:t>PMLP</a:t>
            </a:r>
            <a:r>
              <a:rPr lang="lv-LV" sz="1400" dirty="0" smtClean="0"/>
              <a:t>, </a:t>
            </a:r>
            <a:r>
              <a:rPr lang="lv-LV" sz="1400" dirty="0"/>
              <a:t>UR, </a:t>
            </a:r>
            <a:r>
              <a:rPr lang="lv-LV" sz="1400" dirty="0" err="1"/>
              <a:t>IeVP</a:t>
            </a:r>
            <a:r>
              <a:rPr lang="lv-LV" sz="1400" dirty="0"/>
              <a:t>, TA)</a:t>
            </a:r>
          </a:p>
        </p:txBody>
      </p:sp>
      <p:sp>
        <p:nvSpPr>
          <p:cNvPr id="12" name="Rounded Rectangle 11"/>
          <p:cNvSpPr/>
          <p:nvPr/>
        </p:nvSpPr>
        <p:spPr>
          <a:xfrm>
            <a:off x="68040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a:p>
            <a:pPr algn="ctr">
              <a:defRPr/>
            </a:pPr>
            <a:r>
              <a:rPr lang="lv-LV" dirty="0"/>
              <a:t>(juridiskas personas, valsts iestādes)</a:t>
            </a:r>
          </a:p>
        </p:txBody>
      </p:sp>
      <p:sp>
        <p:nvSpPr>
          <p:cNvPr id="13" name="Rounded Rectangle 12"/>
          <p:cNvSpPr/>
          <p:nvPr/>
        </p:nvSpPr>
        <p:spPr>
          <a:xfrm>
            <a:off x="6770688" y="4981575"/>
            <a:ext cx="1781175" cy="103663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lv-LV" dirty="0"/>
              <a:t>VPVKAC</a:t>
            </a:r>
          </a:p>
          <a:p>
            <a:pPr algn="ctr">
              <a:defRPr/>
            </a:pPr>
            <a:r>
              <a:rPr lang="lv-LV" dirty="0"/>
              <a:t>(valsts iestādes)</a:t>
            </a:r>
          </a:p>
        </p:txBody>
      </p:sp>
      <p:cxnSp>
        <p:nvCxnSpPr>
          <p:cNvPr id="5" name="Elbow Connector 4"/>
          <p:cNvCxnSpPr>
            <a:stCxn id="11" idx="1"/>
            <a:endCxn id="9" idx="0"/>
          </p:cNvCxnSpPr>
          <p:nvPr/>
        </p:nvCxnSpPr>
        <p:spPr>
          <a:xfrm rot="10800000" flipV="1">
            <a:off x="5157788" y="2879725"/>
            <a:ext cx="1636712" cy="544513"/>
          </a:xfrm>
          <a:prstGeom prst="bentConnector2">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8" name="Elbow Connector 7"/>
          <p:cNvCxnSpPr>
            <a:stCxn id="12" idx="1"/>
            <a:endCxn id="9" idx="3"/>
          </p:cNvCxnSpPr>
          <p:nvPr/>
        </p:nvCxnSpPr>
        <p:spPr>
          <a:xfrm rot="10800000">
            <a:off x="6046788" y="4024313"/>
            <a:ext cx="757237" cy="146050"/>
          </a:xfrm>
          <a:prstGeom prst="bentConnector3">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7" name="Elbow Connector 16"/>
          <p:cNvCxnSpPr>
            <a:stCxn id="13" idx="1"/>
            <a:endCxn id="9" idx="2"/>
          </p:cNvCxnSpPr>
          <p:nvPr/>
        </p:nvCxnSpPr>
        <p:spPr>
          <a:xfrm rot="10800000">
            <a:off x="5157788" y="4622800"/>
            <a:ext cx="1612900" cy="877888"/>
          </a:xfrm>
          <a:prstGeom prst="bentConnector2">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19" name="Elbow Connector 18"/>
          <p:cNvCxnSpPr>
            <a:stCxn id="3" idx="3"/>
            <a:endCxn id="9" idx="1"/>
          </p:cNvCxnSpPr>
          <p:nvPr/>
        </p:nvCxnSpPr>
        <p:spPr>
          <a:xfrm>
            <a:off x="3608388" y="2989263"/>
            <a:ext cx="658812" cy="1035050"/>
          </a:xfrm>
          <a:prstGeom prst="bentConnector3">
            <a:avLst/>
          </a:prstGeom>
          <a:ln w="28575">
            <a:headEnd type="arrow"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a:stCxn id="3" idx="2"/>
            <a:endCxn id="10" idx="0"/>
          </p:cNvCxnSpPr>
          <p:nvPr/>
        </p:nvCxnSpPr>
        <p:spPr>
          <a:xfrm>
            <a:off x="2719388" y="3421063"/>
            <a:ext cx="0" cy="1341437"/>
          </a:xfrm>
          <a:prstGeom prst="straightConnector1">
            <a:avLst/>
          </a:prstGeom>
          <a:ln w="28575">
            <a:headEnd type="arrow" w="med" len="med"/>
            <a:tailEnd type="arrow" w="med" len="med"/>
          </a:ln>
        </p:spPr>
        <p:style>
          <a:lnRef idx="1">
            <a:schemeClr val="accent3"/>
          </a:lnRef>
          <a:fillRef idx="0">
            <a:schemeClr val="accent3"/>
          </a:fillRef>
          <a:effectRef idx="0">
            <a:schemeClr val="accent3"/>
          </a:effectRef>
          <a:fontRef idx="minor">
            <a:schemeClr val="tx1"/>
          </a:fontRef>
        </p:style>
      </p:cxnSp>
      <p:pic>
        <p:nvPicPr>
          <p:cNvPr id="14353" name="Picture 30" descr="Original file ‎ (SVG file, nominally 128 × 128 pixels ..."/>
          <p:cNvPicPr>
            <a:picLocks noChangeAspect="1"/>
          </p:cNvPicPr>
          <p:nvPr/>
        </p:nvPicPr>
        <p:blipFill>
          <a:blip r:embed="rId2" cstate="print"/>
          <a:srcRect/>
          <a:stretch>
            <a:fillRect/>
          </a:stretch>
        </p:blipFill>
        <p:spPr bwMode="auto">
          <a:xfrm>
            <a:off x="284163" y="2509838"/>
            <a:ext cx="968375" cy="968375"/>
          </a:xfrm>
          <a:prstGeom prst="rect">
            <a:avLst/>
          </a:prstGeom>
          <a:noFill/>
          <a:ln w="9525">
            <a:noFill/>
            <a:miter lim="800000"/>
            <a:headEnd/>
            <a:tailEnd/>
          </a:ln>
        </p:spPr>
      </p:pic>
      <p:cxnSp>
        <p:nvCxnSpPr>
          <p:cNvPr id="33" name="Straight Arrow Connector 32"/>
          <p:cNvCxnSpPr>
            <a:stCxn id="0" idx="3"/>
            <a:endCxn id="3" idx="1"/>
          </p:cNvCxnSpPr>
          <p:nvPr/>
        </p:nvCxnSpPr>
        <p:spPr>
          <a:xfrm flipV="1">
            <a:off x="1252538" y="2989263"/>
            <a:ext cx="576262" cy="4762"/>
          </a:xfrm>
          <a:prstGeom prst="straightConnector1">
            <a:avLst/>
          </a:prstGeom>
          <a:ln w="28575">
            <a:headEnd type="arrow" w="med" len="med"/>
            <a:tailEnd type="arrow" w="med" len="med"/>
          </a:ln>
        </p:spPr>
        <p:style>
          <a:lnRef idx="1">
            <a:schemeClr val="accent3"/>
          </a:lnRef>
          <a:fillRef idx="0">
            <a:schemeClr val="accent3"/>
          </a:fillRef>
          <a:effectRef idx="0">
            <a:schemeClr val="accent3"/>
          </a:effectRef>
          <a:fontRef idx="minor">
            <a:schemeClr val="tx1"/>
          </a:fontRef>
        </p:style>
      </p:cxnSp>
      <p:sp>
        <p:nvSpPr>
          <p:cNvPr id="14355" name="TextBox 34"/>
          <p:cNvSpPr txBox="1">
            <a:spLocks noChangeArrowheads="1"/>
          </p:cNvSpPr>
          <p:nvPr/>
        </p:nvSpPr>
        <p:spPr bwMode="auto">
          <a:xfrm>
            <a:off x="284163" y="2227263"/>
            <a:ext cx="1055687" cy="277812"/>
          </a:xfrm>
          <a:prstGeom prst="rect">
            <a:avLst/>
          </a:prstGeom>
          <a:noFill/>
          <a:ln w="9525">
            <a:noFill/>
            <a:miter lim="800000"/>
            <a:headEnd/>
            <a:tailEnd/>
          </a:ln>
        </p:spPr>
        <p:txBody>
          <a:bodyPr>
            <a:spAutoFit/>
          </a:bodyPr>
          <a:lstStyle/>
          <a:p>
            <a:r>
              <a:rPr lang="lv-LV" altLang="lv-LV" sz="1200"/>
              <a:t>Privātpersona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3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animBg="1"/>
      <p:bldP spid="9" grpId="0" animBg="1"/>
      <p:bldP spid="10" grpId="0" animBg="1"/>
      <p:bldP spid="11" grpId="0" animBg="1"/>
      <p:bldP spid="12" grpId="0" animBg="1"/>
      <p:bldP spid="13" grpId="0" animBg="1"/>
      <p:bldP spid="143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381000"/>
            <a:ext cx="6096000" cy="1036638"/>
          </a:xfrm>
        </p:spPr>
        <p:txBody>
          <a:bodyPr/>
          <a:lstStyle/>
          <a:p>
            <a:r>
              <a:rPr lang="lv-LV" altLang="en-US" smtClean="0"/>
              <a:t>eAdrešu izveide valsts iestādēm</a:t>
            </a:r>
          </a:p>
        </p:txBody>
      </p:sp>
      <p:sp>
        <p:nvSpPr>
          <p:cNvPr id="17411" name="Slide Number Placeholder 5"/>
          <p:cNvSpPr>
            <a:spLocks noGrp="1"/>
          </p:cNvSpPr>
          <p:nvPr>
            <p:ph type="sldNum" sz="quarter" idx="13"/>
          </p:nvPr>
        </p:nvSpPr>
        <p:spPr bwMode="auto">
          <a:noFill/>
          <a:ln>
            <a:miter lim="800000"/>
            <a:headEnd/>
            <a:tailEnd/>
          </a:ln>
        </p:spPr>
        <p:txBody>
          <a:bodyPr/>
          <a:lstStyle/>
          <a:p>
            <a:fld id="{DFD11BF3-B259-4443-B99C-08E96AB7D74F}" type="slidenum">
              <a:rPr lang="en-US" altLang="en-US"/>
              <a:pPr/>
              <a:t>3</a:t>
            </a:fld>
            <a:endParaRPr lang="en-US" altLang="en-US"/>
          </a:p>
        </p:txBody>
      </p:sp>
      <p:sp>
        <p:nvSpPr>
          <p:cNvPr id="9" name="Rounded Rectangle 8"/>
          <p:cNvSpPr/>
          <p:nvPr/>
        </p:nvSpPr>
        <p:spPr>
          <a:xfrm>
            <a:off x="42672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1" name="Rounded Rectangle 10"/>
          <p:cNvSpPr/>
          <p:nvPr/>
        </p:nvSpPr>
        <p:spPr>
          <a:xfrm>
            <a:off x="6794500" y="2362200"/>
            <a:ext cx="1779588" cy="103663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lv-LV" dirty="0"/>
              <a:t>eAdrešu kataloga avoti</a:t>
            </a:r>
          </a:p>
        </p:txBody>
      </p:sp>
      <p:sp>
        <p:nvSpPr>
          <p:cNvPr id="12" name="Rounded Rectangle 11"/>
          <p:cNvSpPr/>
          <p:nvPr/>
        </p:nvSpPr>
        <p:spPr>
          <a:xfrm>
            <a:off x="68040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p:txBody>
      </p:sp>
      <p:sp>
        <p:nvSpPr>
          <p:cNvPr id="13" name="Rounded Rectangle 12"/>
          <p:cNvSpPr/>
          <p:nvPr/>
        </p:nvSpPr>
        <p:spPr>
          <a:xfrm>
            <a:off x="6770688" y="4981575"/>
            <a:ext cx="1781175" cy="103663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lv-LV" dirty="0"/>
              <a:t>VPVKAC</a:t>
            </a:r>
          </a:p>
        </p:txBody>
      </p:sp>
      <p:cxnSp>
        <p:nvCxnSpPr>
          <p:cNvPr id="5" name="Elbow Connector 4"/>
          <p:cNvCxnSpPr>
            <a:stCxn id="11" idx="1"/>
            <a:endCxn id="9" idx="0"/>
          </p:cNvCxnSpPr>
          <p:nvPr/>
        </p:nvCxnSpPr>
        <p:spPr>
          <a:xfrm rot="10800000" flipV="1">
            <a:off x="5157788" y="2879725"/>
            <a:ext cx="1636712" cy="544513"/>
          </a:xfrm>
          <a:prstGeom prst="bentConnector2">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8" name="Elbow Connector 7"/>
          <p:cNvCxnSpPr>
            <a:stCxn id="12" idx="1"/>
            <a:endCxn id="9" idx="3"/>
          </p:cNvCxnSpPr>
          <p:nvPr/>
        </p:nvCxnSpPr>
        <p:spPr>
          <a:xfrm rot="10800000">
            <a:off x="6046788" y="4024313"/>
            <a:ext cx="757237" cy="146050"/>
          </a:xfrm>
          <a:prstGeom prst="bentConnector3">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7" name="Elbow Connector 16"/>
          <p:cNvCxnSpPr>
            <a:stCxn id="13" idx="1"/>
            <a:endCxn id="9" idx="2"/>
          </p:cNvCxnSpPr>
          <p:nvPr/>
        </p:nvCxnSpPr>
        <p:spPr>
          <a:xfrm rot="10800000">
            <a:off x="5157788" y="4622800"/>
            <a:ext cx="1612900" cy="877888"/>
          </a:xfrm>
          <a:prstGeom prst="bentConnector2">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pic>
        <p:nvPicPr>
          <p:cNvPr id="17419" name="Picture 30" descr="Original file ‎ (SVG file, nominally 128 × 128 pixels ..."/>
          <p:cNvPicPr>
            <a:picLocks noChangeAspect="1"/>
          </p:cNvPicPr>
          <p:nvPr/>
        </p:nvPicPr>
        <p:blipFill>
          <a:blip r:embed="rId3" cstate="print">
            <a:grayscl/>
          </a:blip>
          <a:srcRect/>
          <a:stretch>
            <a:fillRect/>
          </a:stretch>
        </p:blipFill>
        <p:spPr bwMode="auto">
          <a:xfrm>
            <a:off x="1055688" y="2227263"/>
            <a:ext cx="969962" cy="969962"/>
          </a:xfrm>
          <a:prstGeom prst="rect">
            <a:avLst/>
          </a:prstGeom>
          <a:noFill/>
          <a:ln w="9525">
            <a:noFill/>
            <a:miter lim="800000"/>
            <a:headEnd/>
            <a:tailEnd/>
          </a:ln>
        </p:spPr>
      </p:pic>
      <p:sp>
        <p:nvSpPr>
          <p:cNvPr id="17420" name="TextBox 34"/>
          <p:cNvSpPr txBox="1">
            <a:spLocks noChangeArrowheads="1"/>
          </p:cNvSpPr>
          <p:nvPr/>
        </p:nvSpPr>
        <p:spPr bwMode="auto">
          <a:xfrm>
            <a:off x="804863" y="1831975"/>
            <a:ext cx="1508125" cy="461963"/>
          </a:xfrm>
          <a:prstGeom prst="rect">
            <a:avLst/>
          </a:prstGeom>
          <a:noFill/>
          <a:ln w="9525">
            <a:noFill/>
            <a:miter lim="800000"/>
            <a:headEnd/>
            <a:tailEnd/>
          </a:ln>
        </p:spPr>
        <p:txBody>
          <a:bodyPr>
            <a:spAutoFit/>
          </a:bodyPr>
          <a:lstStyle/>
          <a:p>
            <a:pPr algn="ctr"/>
            <a:r>
              <a:rPr lang="lv-LV" altLang="lv-LV" sz="1200" b="1" dirty="0"/>
              <a:t>Iestāde</a:t>
            </a:r>
          </a:p>
          <a:p>
            <a:pPr algn="ctr"/>
            <a:r>
              <a:rPr lang="lv-LV" altLang="lv-LV" sz="1200" dirty="0"/>
              <a:t>(valsts, pašvaldība)</a:t>
            </a:r>
          </a:p>
        </p:txBody>
      </p:sp>
      <p:cxnSp>
        <p:nvCxnSpPr>
          <p:cNvPr id="21" name="Elbow Connector 20"/>
          <p:cNvCxnSpPr>
            <a:stCxn id="0" idx="3"/>
            <a:endCxn id="11" idx="0"/>
          </p:cNvCxnSpPr>
          <p:nvPr/>
        </p:nvCxnSpPr>
        <p:spPr>
          <a:xfrm flipV="1">
            <a:off x="2025650" y="2362200"/>
            <a:ext cx="5657850" cy="349250"/>
          </a:xfrm>
          <a:prstGeom prst="bentConnector4">
            <a:avLst>
              <a:gd name="adj1" fmla="val 42136"/>
              <a:gd name="adj2" fmla="val 203818"/>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Rounded Rectangular Callout 27"/>
          <p:cNvSpPr/>
          <p:nvPr/>
        </p:nvSpPr>
        <p:spPr>
          <a:xfrm>
            <a:off x="4645025" y="5803900"/>
            <a:ext cx="1992313" cy="673100"/>
          </a:xfrm>
          <a:prstGeom prst="wedgeRoundRectCallout">
            <a:avLst>
              <a:gd name="adj1" fmla="val 41272"/>
              <a:gd name="adj2" fmla="val -181751"/>
              <a:gd name="adj3" fmla="val 16667"/>
            </a:avLst>
          </a:prstGeom>
        </p:spPr>
        <p:style>
          <a:lnRef idx="2">
            <a:schemeClr val="dk1"/>
          </a:lnRef>
          <a:fillRef idx="1">
            <a:schemeClr val="lt1"/>
          </a:fillRef>
          <a:effectRef idx="0">
            <a:schemeClr val="dk1"/>
          </a:effectRef>
          <a:fontRef idx="minor">
            <a:schemeClr val="dk1"/>
          </a:fontRef>
        </p:style>
        <p:txBody>
          <a:bodyPr anchor="ctr"/>
          <a:lstStyle/>
          <a:p>
            <a:pPr>
              <a:defRPr/>
            </a:pPr>
            <a:r>
              <a:rPr lang="lv-LV" sz="1400" dirty="0"/>
              <a:t>Iegūst izmaiņas sinhronizācijas rezultātā</a:t>
            </a:r>
          </a:p>
        </p:txBody>
      </p:sp>
      <p:sp>
        <p:nvSpPr>
          <p:cNvPr id="29" name="Rounded Rectangular Callout 28"/>
          <p:cNvSpPr/>
          <p:nvPr/>
        </p:nvSpPr>
        <p:spPr>
          <a:xfrm>
            <a:off x="2584450" y="1633538"/>
            <a:ext cx="1295400" cy="674687"/>
          </a:xfrm>
          <a:prstGeom prst="wedgeRoundRectCallout">
            <a:avLst>
              <a:gd name="adj1" fmla="val -33153"/>
              <a:gd name="adj2" fmla="val 9638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Sniedz ziņas Uzņēmumu reģistram</a:t>
            </a:r>
          </a:p>
        </p:txBody>
      </p:sp>
      <p:sp>
        <p:nvSpPr>
          <p:cNvPr id="30" name="Rounded Rectangular Callout 29"/>
          <p:cNvSpPr/>
          <p:nvPr/>
        </p:nvSpPr>
        <p:spPr>
          <a:xfrm>
            <a:off x="6794500" y="1125538"/>
            <a:ext cx="1646238" cy="642937"/>
          </a:xfrm>
          <a:prstGeom prst="wedgeRoundRectCallout">
            <a:avLst>
              <a:gd name="adj1" fmla="val -77001"/>
              <a:gd name="adj2" fmla="val 210222"/>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Nodod informāciju eAdrešu katalogam</a:t>
            </a:r>
          </a:p>
        </p:txBody>
      </p:sp>
      <p:sp>
        <p:nvSpPr>
          <p:cNvPr id="23" name="Line Callout 2 22"/>
          <p:cNvSpPr/>
          <p:nvPr/>
        </p:nvSpPr>
        <p:spPr>
          <a:xfrm>
            <a:off x="128588" y="3467100"/>
            <a:ext cx="3894137" cy="3009900"/>
          </a:xfrm>
          <a:prstGeom prst="borderCallout2">
            <a:avLst>
              <a:gd name="adj1" fmla="val -3592"/>
              <a:gd name="adj2" fmla="val 62718"/>
              <a:gd name="adj3" fmla="val -17101"/>
              <a:gd name="adj4" fmla="val 65688"/>
              <a:gd name="adj5" fmla="val 2918"/>
              <a:gd name="adj6" fmla="val 113692"/>
            </a:avLst>
          </a:prstGeom>
          <a:ln>
            <a:headEnd type="arrow"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lv-LV" dirty="0"/>
              <a:t>eAdrešu katalogs</a:t>
            </a:r>
          </a:p>
        </p:txBody>
      </p:sp>
      <p:graphicFrame>
        <p:nvGraphicFramePr>
          <p:cNvPr id="26" name="Table 25"/>
          <p:cNvGraphicFramePr>
            <a:graphicFrameLocks noGrp="1"/>
          </p:cNvGraphicFramePr>
          <p:nvPr/>
        </p:nvGraphicFramePr>
        <p:xfrm>
          <a:off x="223838" y="3803650"/>
          <a:ext cx="3663951" cy="2549526"/>
        </p:xfrm>
        <a:graphic>
          <a:graphicData uri="http://schemas.openxmlformats.org/drawingml/2006/table">
            <a:tbl>
              <a:tblPr firstRow="1" bandRow="1">
                <a:tableStyleId>{5C22544A-7EE6-4342-B048-85BDC9FD1C3A}</a:tableStyleId>
              </a:tblPr>
              <a:tblGrid>
                <a:gridCol w="955370">
                  <a:extLst>
                    <a:ext uri="{9D8B030D-6E8A-4147-A177-3AD203B41FA5}">
                      <a16:colId xmlns:a16="http://schemas.microsoft.com/office/drawing/2014/main" xmlns="" val="1128435280"/>
                    </a:ext>
                  </a:extLst>
                </a:gridCol>
                <a:gridCol w="1243433">
                  <a:extLst>
                    <a:ext uri="{9D8B030D-6E8A-4147-A177-3AD203B41FA5}">
                      <a16:colId xmlns:a16="http://schemas.microsoft.com/office/drawing/2014/main" xmlns="" val="814665443"/>
                    </a:ext>
                  </a:extLst>
                </a:gridCol>
                <a:gridCol w="599785">
                  <a:extLst>
                    <a:ext uri="{9D8B030D-6E8A-4147-A177-3AD203B41FA5}">
                      <a16:colId xmlns:a16="http://schemas.microsoft.com/office/drawing/2014/main" xmlns="" val="853213196"/>
                    </a:ext>
                  </a:extLst>
                </a:gridCol>
                <a:gridCol w="865363">
                  <a:extLst>
                    <a:ext uri="{9D8B030D-6E8A-4147-A177-3AD203B41FA5}">
                      <a16:colId xmlns:a16="http://schemas.microsoft.com/office/drawing/2014/main" xmlns="" val="1714565706"/>
                    </a:ext>
                  </a:extLst>
                </a:gridCol>
              </a:tblGrid>
              <a:tr h="598468">
                <a:tc>
                  <a:txBody>
                    <a:bodyPr/>
                    <a:lstStyle/>
                    <a:p>
                      <a:pPr algn="ctr"/>
                      <a:r>
                        <a:rPr lang="lv-LV" sz="1100" dirty="0" smtClean="0"/>
                        <a:t>eAdrese</a:t>
                      </a:r>
                      <a:endParaRPr lang="lv-LV" sz="1100" dirty="0"/>
                    </a:p>
                  </a:txBody>
                  <a:tcPr marL="91429" marR="91429" marT="45728" marB="45728"/>
                </a:tc>
                <a:tc>
                  <a:txBody>
                    <a:bodyPr/>
                    <a:lstStyle/>
                    <a:p>
                      <a:pPr algn="ctr"/>
                      <a:r>
                        <a:rPr lang="lv-LV" sz="1100" dirty="0" smtClean="0"/>
                        <a:t>Nosaukums</a:t>
                      </a:r>
                      <a:endParaRPr lang="lv-LV" sz="1100" dirty="0"/>
                    </a:p>
                  </a:txBody>
                  <a:tcPr marL="91429" marR="91429" marT="45728" marB="45728"/>
                </a:tc>
                <a:tc>
                  <a:txBody>
                    <a:bodyPr/>
                    <a:lstStyle/>
                    <a:p>
                      <a:pPr algn="ctr"/>
                      <a:r>
                        <a:rPr lang="lv-LV" sz="1100" dirty="0" smtClean="0"/>
                        <a:t>Tips</a:t>
                      </a:r>
                      <a:endParaRPr lang="lv-LV" sz="1100" dirty="0"/>
                    </a:p>
                  </a:txBody>
                  <a:tcPr marL="91429" marR="91429" marT="45728" marB="45728"/>
                </a:tc>
                <a:tc>
                  <a:txBody>
                    <a:bodyPr/>
                    <a:lstStyle/>
                    <a:p>
                      <a:pPr algn="ctr"/>
                      <a:r>
                        <a:rPr lang="lv-LV" sz="1100" dirty="0" smtClean="0"/>
                        <a:t>Pazīme</a:t>
                      </a:r>
                      <a:endParaRPr lang="lv-LV" sz="1100" dirty="0"/>
                    </a:p>
                  </a:txBody>
                  <a:tcPr marL="91429" marR="91429" marT="45728" marB="45728"/>
                </a:tc>
                <a:extLst>
                  <a:ext uri="{0D108BD9-81ED-4DB2-BD59-A6C34878D82A}">
                    <a16:rowId xmlns:a16="http://schemas.microsoft.com/office/drawing/2014/main" xmlns="" val="3147547735"/>
                  </a:ext>
                </a:extLst>
              </a:tr>
              <a:tr h="594463">
                <a:tc>
                  <a:txBody>
                    <a:bodyPr/>
                    <a:lstStyle/>
                    <a:p>
                      <a:r>
                        <a:rPr lang="lv-LV" sz="1100" dirty="0" smtClean="0"/>
                        <a:t>90001733697</a:t>
                      </a:r>
                      <a:endParaRPr lang="lv-LV" sz="1100" dirty="0"/>
                    </a:p>
                  </a:txBody>
                  <a:tcPr marL="91429" marR="91429" marT="45728" marB="45728"/>
                </a:tc>
                <a:tc>
                  <a:txBody>
                    <a:bodyPr/>
                    <a:lstStyle/>
                    <a:p>
                      <a:r>
                        <a:rPr lang="lv-LV" sz="1100" dirty="0" smtClean="0"/>
                        <a:t>Valsts reģionālās attīstības aģentūra</a:t>
                      </a:r>
                      <a:endParaRPr lang="lv-LV" sz="1100" dirty="0"/>
                    </a:p>
                  </a:txBody>
                  <a:tcPr marL="91429" marR="91429" marT="45728" marB="45728"/>
                </a:tc>
                <a:tc>
                  <a:txBody>
                    <a:bodyPr/>
                    <a:lstStyle/>
                    <a:p>
                      <a:r>
                        <a:rPr lang="lv-LV" sz="1100" dirty="0" smtClean="0"/>
                        <a:t>Valsts iestāde</a:t>
                      </a:r>
                      <a:endParaRPr lang="lv-LV" sz="1100" dirty="0"/>
                    </a:p>
                  </a:txBody>
                  <a:tcPr marL="91429" marR="91429" marT="45728" marB="45728"/>
                </a:tc>
                <a:tc>
                  <a:txBody>
                    <a:bodyPr/>
                    <a:lstStyle/>
                    <a:p>
                      <a:r>
                        <a:rPr lang="lv-LV" sz="1100" dirty="0" smtClean="0"/>
                        <a:t>Tiešās pārvaldes iestāde</a:t>
                      </a:r>
                      <a:endParaRPr lang="lv-LV" sz="1100" dirty="0"/>
                    </a:p>
                  </a:txBody>
                  <a:tcPr marL="91429" marR="91429" marT="45728" marB="45728"/>
                </a:tc>
                <a:extLst>
                  <a:ext uri="{0D108BD9-81ED-4DB2-BD59-A6C34878D82A}">
                    <a16:rowId xmlns:a16="http://schemas.microsoft.com/office/drawing/2014/main" xmlns="" val="3131607924"/>
                  </a:ext>
                </a:extLst>
              </a:tr>
              <a:tr h="594463">
                <a:tc>
                  <a:txBody>
                    <a:bodyPr/>
                    <a:lstStyle/>
                    <a:p>
                      <a:r>
                        <a:rPr lang="lv-LV" sz="1100" dirty="0" smtClean="0"/>
                        <a:t>90000051970</a:t>
                      </a:r>
                      <a:endParaRPr lang="lv-LV" sz="1100" dirty="0"/>
                    </a:p>
                  </a:txBody>
                  <a:tcPr marL="91429" marR="91429" marT="45728" marB="45728"/>
                </a:tc>
                <a:tc>
                  <a:txBody>
                    <a:bodyPr/>
                    <a:lstStyle/>
                    <a:p>
                      <a:r>
                        <a:rPr lang="lv-LV" sz="1100" dirty="0" smtClean="0"/>
                        <a:t>Ventspils pilsētas dome</a:t>
                      </a:r>
                      <a:endParaRPr lang="lv-LV" sz="1100" dirty="0"/>
                    </a:p>
                  </a:txBody>
                  <a:tcPr marL="91429" marR="91429" marT="45728" marB="45728"/>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100" dirty="0" smtClean="0"/>
                        <a:t>Valsts iestāde</a:t>
                      </a:r>
                    </a:p>
                  </a:txBody>
                  <a:tcPr marL="91429" marR="91429" marT="45728" marB="45728"/>
                </a:tc>
                <a:tc>
                  <a:txBody>
                    <a:bodyPr/>
                    <a:lstStyle/>
                    <a:p>
                      <a:r>
                        <a:rPr lang="lv-LV" sz="1100" dirty="0" smtClean="0"/>
                        <a:t>Atvasināta publiska persona</a:t>
                      </a:r>
                      <a:endParaRPr lang="lv-LV" sz="1100" dirty="0"/>
                    </a:p>
                  </a:txBody>
                  <a:tcPr marL="91429" marR="91429" marT="45728" marB="45728"/>
                </a:tc>
                <a:extLst>
                  <a:ext uri="{0D108BD9-81ED-4DB2-BD59-A6C34878D82A}">
                    <a16:rowId xmlns:a16="http://schemas.microsoft.com/office/drawing/2014/main" xmlns="" val="1290112215"/>
                  </a:ext>
                </a:extLst>
              </a:tr>
              <a:tr h="762132">
                <a:tc>
                  <a:txBody>
                    <a:bodyPr/>
                    <a:lstStyle/>
                    <a:p>
                      <a:r>
                        <a:rPr lang="lv-LV" sz="1100" dirty="0" smtClean="0"/>
                        <a:t>90000079665</a:t>
                      </a:r>
                      <a:endParaRPr lang="lv-LV" sz="1100" dirty="0"/>
                    </a:p>
                  </a:txBody>
                  <a:tcPr marL="91429" marR="91429" marT="45728" marB="45728"/>
                </a:tc>
                <a:tc>
                  <a:txBody>
                    <a:bodyPr/>
                    <a:lstStyle/>
                    <a:p>
                      <a:r>
                        <a:rPr lang="lv-LV" sz="1100" dirty="0" smtClean="0"/>
                        <a:t>Ventspils pilsētas pašvaldības policija</a:t>
                      </a:r>
                      <a:endParaRPr lang="lv-LV" sz="1100" dirty="0"/>
                    </a:p>
                  </a:txBody>
                  <a:tcPr marL="91429" marR="91429" marT="45728" marB="45728"/>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100" dirty="0" smtClean="0"/>
                        <a:t>Valsts iestāde</a:t>
                      </a:r>
                    </a:p>
                  </a:txBody>
                  <a:tcPr marL="91429" marR="91429" marT="45728" marB="45728"/>
                </a:tc>
                <a:tc>
                  <a:txBody>
                    <a:bodyPr/>
                    <a:lstStyle/>
                    <a:p>
                      <a:r>
                        <a:rPr lang="lv-LV" sz="1100" dirty="0" smtClean="0"/>
                        <a:t>Atvasinātas publiskas personas iestāde</a:t>
                      </a:r>
                      <a:endParaRPr lang="lv-LV" sz="1100" dirty="0"/>
                    </a:p>
                  </a:txBody>
                  <a:tcPr marL="91429" marR="91429" marT="45728" marB="45728"/>
                </a:tc>
                <a:extLst>
                  <a:ext uri="{0D108BD9-81ED-4DB2-BD59-A6C34878D82A}">
                    <a16:rowId xmlns:a16="http://schemas.microsoft.com/office/drawing/2014/main" xmlns="" val="384846129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7420" grpId="0"/>
      <p:bldP spid="28" grpId="0" animBg="1"/>
      <p:bldP spid="29" grpId="0" animBg="1"/>
      <p:bldP spid="30"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84450" y="158750"/>
            <a:ext cx="6096000" cy="1036638"/>
          </a:xfrm>
        </p:spPr>
        <p:txBody>
          <a:bodyPr/>
          <a:lstStyle/>
          <a:p>
            <a:r>
              <a:rPr lang="lv-LV" altLang="en-US" smtClean="0"/>
              <a:t>eAdrešu izveide reģistros reģistrētiem tiesību subjektiem</a:t>
            </a:r>
          </a:p>
        </p:txBody>
      </p:sp>
      <p:sp>
        <p:nvSpPr>
          <p:cNvPr id="18435" name="Slide Number Placeholder 5"/>
          <p:cNvSpPr>
            <a:spLocks noGrp="1"/>
          </p:cNvSpPr>
          <p:nvPr>
            <p:ph type="sldNum" sz="quarter" idx="13"/>
          </p:nvPr>
        </p:nvSpPr>
        <p:spPr bwMode="auto">
          <a:noFill/>
          <a:ln>
            <a:miter lim="800000"/>
            <a:headEnd/>
            <a:tailEnd/>
          </a:ln>
        </p:spPr>
        <p:txBody>
          <a:bodyPr/>
          <a:lstStyle/>
          <a:p>
            <a:fld id="{F87C2149-FF44-4B49-9BA0-81727849FD78}" type="slidenum">
              <a:rPr lang="en-US" altLang="en-US"/>
              <a:pPr/>
              <a:t>4</a:t>
            </a:fld>
            <a:endParaRPr lang="en-US" altLang="en-US"/>
          </a:p>
        </p:txBody>
      </p:sp>
      <p:sp>
        <p:nvSpPr>
          <p:cNvPr id="9" name="Rounded Rectangle 8"/>
          <p:cNvSpPr/>
          <p:nvPr/>
        </p:nvSpPr>
        <p:spPr>
          <a:xfrm>
            <a:off x="42672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1" name="Rounded Rectangle 10"/>
          <p:cNvSpPr/>
          <p:nvPr/>
        </p:nvSpPr>
        <p:spPr>
          <a:xfrm>
            <a:off x="6794500" y="2362200"/>
            <a:ext cx="1779588" cy="103663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lv-LV" dirty="0"/>
              <a:t>eAdrešu kataloga avoti</a:t>
            </a:r>
          </a:p>
        </p:txBody>
      </p:sp>
      <p:sp>
        <p:nvSpPr>
          <p:cNvPr id="12" name="Rounded Rectangle 11"/>
          <p:cNvSpPr/>
          <p:nvPr/>
        </p:nvSpPr>
        <p:spPr>
          <a:xfrm>
            <a:off x="68040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p:txBody>
      </p:sp>
      <p:sp>
        <p:nvSpPr>
          <p:cNvPr id="13" name="Rounded Rectangle 12"/>
          <p:cNvSpPr/>
          <p:nvPr/>
        </p:nvSpPr>
        <p:spPr>
          <a:xfrm>
            <a:off x="6770688" y="4981575"/>
            <a:ext cx="1781175" cy="103663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lv-LV" dirty="0"/>
              <a:t>VPVKAC</a:t>
            </a:r>
          </a:p>
        </p:txBody>
      </p:sp>
      <p:cxnSp>
        <p:nvCxnSpPr>
          <p:cNvPr id="5" name="Elbow Connector 4"/>
          <p:cNvCxnSpPr>
            <a:stCxn id="11" idx="1"/>
            <a:endCxn id="9" idx="0"/>
          </p:cNvCxnSpPr>
          <p:nvPr/>
        </p:nvCxnSpPr>
        <p:spPr>
          <a:xfrm rot="10800000" flipV="1">
            <a:off x="5157788" y="2879725"/>
            <a:ext cx="1636712" cy="544513"/>
          </a:xfrm>
          <a:prstGeom prst="bentConnector2">
            <a:avLst/>
          </a:prstGeom>
          <a:ln w="28575">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8" name="Elbow Connector 7"/>
          <p:cNvCxnSpPr>
            <a:stCxn id="12" idx="1"/>
            <a:endCxn id="9" idx="3"/>
          </p:cNvCxnSpPr>
          <p:nvPr/>
        </p:nvCxnSpPr>
        <p:spPr>
          <a:xfrm rot="10800000">
            <a:off x="6046788" y="4024313"/>
            <a:ext cx="757237" cy="146050"/>
          </a:xfrm>
          <a:prstGeom prst="bentConnector3">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7" name="Elbow Connector 16"/>
          <p:cNvCxnSpPr>
            <a:stCxn id="13" idx="1"/>
            <a:endCxn id="9" idx="2"/>
          </p:cNvCxnSpPr>
          <p:nvPr/>
        </p:nvCxnSpPr>
        <p:spPr>
          <a:xfrm rot="10800000">
            <a:off x="5157788" y="4622800"/>
            <a:ext cx="1612900" cy="877888"/>
          </a:xfrm>
          <a:prstGeom prst="bentConnector2">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18443" name="TextBox 34"/>
          <p:cNvSpPr txBox="1">
            <a:spLocks noChangeArrowheads="1"/>
          </p:cNvSpPr>
          <p:nvPr/>
        </p:nvSpPr>
        <p:spPr bwMode="auto">
          <a:xfrm>
            <a:off x="804863" y="1831975"/>
            <a:ext cx="1508125" cy="276225"/>
          </a:xfrm>
          <a:prstGeom prst="rect">
            <a:avLst/>
          </a:prstGeom>
          <a:noFill/>
          <a:ln w="9525">
            <a:noFill/>
            <a:miter lim="800000"/>
            <a:headEnd/>
            <a:tailEnd/>
          </a:ln>
        </p:spPr>
        <p:txBody>
          <a:bodyPr>
            <a:spAutoFit/>
          </a:bodyPr>
          <a:lstStyle/>
          <a:p>
            <a:pPr algn="ctr"/>
            <a:r>
              <a:rPr lang="lv-LV" altLang="lv-LV" sz="1200" b="1"/>
              <a:t>Privātpersona</a:t>
            </a:r>
          </a:p>
        </p:txBody>
      </p:sp>
      <p:cxnSp>
        <p:nvCxnSpPr>
          <p:cNvPr id="21" name="Elbow Connector 20"/>
          <p:cNvCxnSpPr>
            <a:stCxn id="31" idx="3"/>
            <a:endCxn id="11" idx="0"/>
          </p:cNvCxnSpPr>
          <p:nvPr/>
        </p:nvCxnSpPr>
        <p:spPr>
          <a:xfrm flipV="1">
            <a:off x="2025650" y="2362200"/>
            <a:ext cx="5657850" cy="349250"/>
          </a:xfrm>
          <a:prstGeom prst="bentConnector4">
            <a:avLst>
              <a:gd name="adj1" fmla="val 42136"/>
              <a:gd name="adj2" fmla="val 203818"/>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Rounded Rectangular Callout 27"/>
          <p:cNvSpPr/>
          <p:nvPr/>
        </p:nvSpPr>
        <p:spPr>
          <a:xfrm>
            <a:off x="4645025" y="5803900"/>
            <a:ext cx="1992313" cy="673100"/>
          </a:xfrm>
          <a:prstGeom prst="wedgeRoundRectCallout">
            <a:avLst>
              <a:gd name="adj1" fmla="val 41272"/>
              <a:gd name="adj2" fmla="val -181751"/>
              <a:gd name="adj3" fmla="val 16667"/>
            </a:avLst>
          </a:prstGeom>
        </p:spPr>
        <p:style>
          <a:lnRef idx="2">
            <a:schemeClr val="dk1"/>
          </a:lnRef>
          <a:fillRef idx="1">
            <a:schemeClr val="lt1"/>
          </a:fillRef>
          <a:effectRef idx="0">
            <a:schemeClr val="dk1"/>
          </a:effectRef>
          <a:fontRef idx="minor">
            <a:schemeClr val="dk1"/>
          </a:fontRef>
        </p:style>
        <p:txBody>
          <a:bodyPr anchor="ctr"/>
          <a:lstStyle/>
          <a:p>
            <a:pPr>
              <a:defRPr/>
            </a:pPr>
            <a:r>
              <a:rPr lang="lv-LV" sz="1400" dirty="0"/>
              <a:t>Iegūst izmaiņas sinhronizācijas rezultātā</a:t>
            </a:r>
          </a:p>
        </p:txBody>
      </p:sp>
      <p:sp>
        <p:nvSpPr>
          <p:cNvPr id="29" name="Rounded Rectangular Callout 28"/>
          <p:cNvSpPr/>
          <p:nvPr/>
        </p:nvSpPr>
        <p:spPr>
          <a:xfrm>
            <a:off x="2584450" y="1633538"/>
            <a:ext cx="1295400" cy="674687"/>
          </a:xfrm>
          <a:prstGeom prst="wedgeRoundRectCallout">
            <a:avLst>
              <a:gd name="adj1" fmla="val -33153"/>
              <a:gd name="adj2" fmla="val 9638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Sniedz ziņas Uzņēmumu reģistram</a:t>
            </a:r>
          </a:p>
        </p:txBody>
      </p:sp>
      <p:sp>
        <p:nvSpPr>
          <p:cNvPr id="30" name="Rounded Rectangular Callout 29"/>
          <p:cNvSpPr/>
          <p:nvPr/>
        </p:nvSpPr>
        <p:spPr>
          <a:xfrm>
            <a:off x="6794500" y="1125538"/>
            <a:ext cx="1646238" cy="642937"/>
          </a:xfrm>
          <a:prstGeom prst="wedgeRoundRectCallout">
            <a:avLst>
              <a:gd name="adj1" fmla="val -77001"/>
              <a:gd name="adj2" fmla="val 210222"/>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Nodod informāciju eAdrešu katalogam</a:t>
            </a:r>
          </a:p>
        </p:txBody>
      </p:sp>
      <p:sp>
        <p:nvSpPr>
          <p:cNvPr id="23" name="Line Callout 2 22"/>
          <p:cNvSpPr/>
          <p:nvPr/>
        </p:nvSpPr>
        <p:spPr>
          <a:xfrm>
            <a:off x="128588" y="3467100"/>
            <a:ext cx="3894137" cy="3327400"/>
          </a:xfrm>
          <a:prstGeom prst="borderCallout2">
            <a:avLst>
              <a:gd name="adj1" fmla="val -3592"/>
              <a:gd name="adj2" fmla="val 62718"/>
              <a:gd name="adj3" fmla="val -17101"/>
              <a:gd name="adj4" fmla="val 65688"/>
              <a:gd name="adj5" fmla="val 2918"/>
              <a:gd name="adj6" fmla="val 113692"/>
            </a:avLst>
          </a:prstGeom>
          <a:ln>
            <a:headEnd type="arrow"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lv-LV" dirty="0"/>
              <a:t>eAdrešu katalogs</a:t>
            </a:r>
          </a:p>
        </p:txBody>
      </p:sp>
      <p:graphicFrame>
        <p:nvGraphicFramePr>
          <p:cNvPr id="26" name="Table 25"/>
          <p:cNvGraphicFramePr>
            <a:graphicFrameLocks noGrp="1"/>
          </p:cNvGraphicFramePr>
          <p:nvPr/>
        </p:nvGraphicFramePr>
        <p:xfrm>
          <a:off x="223838" y="3803650"/>
          <a:ext cx="3663951" cy="2884487"/>
        </p:xfrm>
        <a:graphic>
          <a:graphicData uri="http://schemas.openxmlformats.org/drawingml/2006/table">
            <a:tbl>
              <a:tblPr firstRow="1" bandRow="1">
                <a:tableStyleId>{5C22544A-7EE6-4342-B048-85BDC9FD1C3A}</a:tableStyleId>
              </a:tblPr>
              <a:tblGrid>
                <a:gridCol w="955370">
                  <a:extLst>
                    <a:ext uri="{9D8B030D-6E8A-4147-A177-3AD203B41FA5}">
                      <a16:colId xmlns:a16="http://schemas.microsoft.com/office/drawing/2014/main" xmlns="" val="1128435280"/>
                    </a:ext>
                  </a:extLst>
                </a:gridCol>
                <a:gridCol w="1243433">
                  <a:extLst>
                    <a:ext uri="{9D8B030D-6E8A-4147-A177-3AD203B41FA5}">
                      <a16:colId xmlns:a16="http://schemas.microsoft.com/office/drawing/2014/main" xmlns="" val="814665443"/>
                    </a:ext>
                  </a:extLst>
                </a:gridCol>
                <a:gridCol w="832003">
                  <a:extLst>
                    <a:ext uri="{9D8B030D-6E8A-4147-A177-3AD203B41FA5}">
                      <a16:colId xmlns:a16="http://schemas.microsoft.com/office/drawing/2014/main" xmlns="" val="853213196"/>
                    </a:ext>
                  </a:extLst>
                </a:gridCol>
                <a:gridCol w="633145">
                  <a:extLst>
                    <a:ext uri="{9D8B030D-6E8A-4147-A177-3AD203B41FA5}">
                      <a16:colId xmlns:a16="http://schemas.microsoft.com/office/drawing/2014/main" xmlns="" val="1714565706"/>
                    </a:ext>
                  </a:extLst>
                </a:gridCol>
              </a:tblGrid>
              <a:tr h="598391">
                <a:tc>
                  <a:txBody>
                    <a:bodyPr/>
                    <a:lstStyle/>
                    <a:p>
                      <a:pPr algn="ctr"/>
                      <a:r>
                        <a:rPr lang="lv-LV" sz="1100" dirty="0" smtClean="0"/>
                        <a:t>eAdrese</a:t>
                      </a:r>
                      <a:endParaRPr lang="lv-LV" sz="1100" dirty="0"/>
                    </a:p>
                  </a:txBody>
                  <a:tcPr marL="91429" marR="91429" marT="45722" marB="45722"/>
                </a:tc>
                <a:tc>
                  <a:txBody>
                    <a:bodyPr/>
                    <a:lstStyle/>
                    <a:p>
                      <a:pPr algn="ctr"/>
                      <a:r>
                        <a:rPr lang="lv-LV" sz="1100" dirty="0" smtClean="0"/>
                        <a:t>Nosaukums</a:t>
                      </a:r>
                      <a:endParaRPr lang="lv-LV" sz="1100" dirty="0"/>
                    </a:p>
                  </a:txBody>
                  <a:tcPr marL="91429" marR="91429" marT="45722" marB="45722"/>
                </a:tc>
                <a:tc>
                  <a:txBody>
                    <a:bodyPr/>
                    <a:lstStyle/>
                    <a:p>
                      <a:pPr algn="ctr"/>
                      <a:r>
                        <a:rPr lang="lv-LV" sz="1100" dirty="0" smtClean="0"/>
                        <a:t>Tips</a:t>
                      </a:r>
                      <a:endParaRPr lang="lv-LV" sz="1100" dirty="0"/>
                    </a:p>
                  </a:txBody>
                  <a:tcPr marL="91429" marR="91429" marT="45722" marB="45722"/>
                </a:tc>
                <a:tc>
                  <a:txBody>
                    <a:bodyPr/>
                    <a:lstStyle/>
                    <a:p>
                      <a:pPr algn="ctr"/>
                      <a:r>
                        <a:rPr lang="lv-LV" sz="1100" dirty="0" smtClean="0"/>
                        <a:t>Pazīme</a:t>
                      </a:r>
                      <a:endParaRPr lang="lv-LV" sz="1100" dirty="0"/>
                    </a:p>
                  </a:txBody>
                  <a:tcPr marL="91429" marR="91429" marT="45722" marB="45722"/>
                </a:tc>
                <a:extLst>
                  <a:ext uri="{0D108BD9-81ED-4DB2-BD59-A6C34878D82A}">
                    <a16:rowId xmlns:a16="http://schemas.microsoft.com/office/drawing/2014/main" xmlns="" val="3147547735"/>
                  </a:ext>
                </a:extLst>
              </a:tr>
              <a:tr h="762032">
                <a:tc>
                  <a:txBody>
                    <a:bodyPr/>
                    <a:lstStyle/>
                    <a:p>
                      <a:r>
                        <a:rPr lang="lv-LV" sz="1100" dirty="0" smtClean="0"/>
                        <a:t>40003020653</a:t>
                      </a:r>
                      <a:endParaRPr lang="lv-LV" sz="1100" dirty="0"/>
                    </a:p>
                  </a:txBody>
                  <a:tcPr marL="91429" marR="91429" marT="45722" marB="45722"/>
                </a:tc>
                <a:tc>
                  <a:txBody>
                    <a:bodyPr/>
                    <a:lstStyle/>
                    <a:p>
                      <a:r>
                        <a:rPr lang="lv-LV" sz="1100" dirty="0" smtClean="0"/>
                        <a:t>A/S "Dobeles dzirnavnieks"</a:t>
                      </a:r>
                      <a:endParaRPr lang="lv-LV" sz="1100" dirty="0"/>
                    </a:p>
                  </a:txBody>
                  <a:tcPr marL="91429" marR="91429" marT="45722" marB="45722"/>
                </a:tc>
                <a:tc>
                  <a:txBody>
                    <a:bodyPr/>
                    <a:lstStyle/>
                    <a:p>
                      <a:r>
                        <a:rPr lang="lv-LV" sz="1100" dirty="0" smtClean="0"/>
                        <a:t>Reģistros reģistrēts tiesību subjekts</a:t>
                      </a:r>
                      <a:endParaRPr lang="lv-LV" sz="1100" dirty="0"/>
                    </a:p>
                  </a:txBody>
                  <a:tcPr marL="91429" marR="91429" marT="45722" marB="45722"/>
                </a:tc>
                <a:tc>
                  <a:txBody>
                    <a:bodyPr/>
                    <a:lstStyle/>
                    <a:p>
                      <a:pPr algn="ctr"/>
                      <a:r>
                        <a:rPr lang="lv-LV" sz="1100" dirty="0" smtClean="0">
                          <a:solidFill>
                            <a:srgbClr val="FF0000"/>
                          </a:solidFill>
                        </a:rPr>
                        <a:t>n/a</a:t>
                      </a:r>
                      <a:endParaRPr lang="lv-LV" sz="1100" dirty="0">
                        <a:solidFill>
                          <a:srgbClr val="FF0000"/>
                        </a:solidFill>
                      </a:endParaRPr>
                    </a:p>
                  </a:txBody>
                  <a:tcPr marL="91429" marR="91429" marT="45722" marB="45722" anchor="ctr"/>
                </a:tc>
                <a:extLst>
                  <a:ext uri="{0D108BD9-81ED-4DB2-BD59-A6C34878D82A}">
                    <a16:rowId xmlns:a16="http://schemas.microsoft.com/office/drawing/2014/main" xmlns="" val="3131607924"/>
                  </a:ext>
                </a:extLst>
              </a:tr>
              <a:tr h="762032">
                <a:tc>
                  <a:txBody>
                    <a:bodyPr/>
                    <a:lstStyle/>
                    <a:p>
                      <a:r>
                        <a:rPr lang="lv-LV" sz="1100" dirty="0" smtClean="0"/>
                        <a:t>45402014237</a:t>
                      </a:r>
                      <a:endParaRPr lang="lv-LV" sz="1100" dirty="0"/>
                    </a:p>
                  </a:txBody>
                  <a:tcPr marL="91429" marR="91429" marT="45722" marB="45722"/>
                </a:tc>
                <a:tc>
                  <a:txBody>
                    <a:bodyPr/>
                    <a:lstStyle/>
                    <a:p>
                      <a:r>
                        <a:rPr lang="lv-LV" sz="1100" dirty="0" smtClean="0"/>
                        <a:t>i/k «Sertificēts mērnieks </a:t>
                      </a:r>
                      <a:r>
                        <a:rPr lang="lv-LV" sz="1100" dirty="0" err="1" smtClean="0"/>
                        <a:t>A.Bērziņš</a:t>
                      </a:r>
                      <a:r>
                        <a:rPr lang="lv-LV" sz="1100" dirty="0" smtClean="0"/>
                        <a:t>"</a:t>
                      </a:r>
                      <a:endParaRPr lang="lv-LV" sz="1100" dirty="0"/>
                    </a:p>
                  </a:txBody>
                  <a:tcPr marL="91429" marR="91429" marT="45722" marB="45722"/>
                </a:tc>
                <a:tc>
                  <a:txBody>
                    <a:bodyPr/>
                    <a:lstStyle/>
                    <a:p>
                      <a:r>
                        <a:rPr lang="lv-LV" sz="1100" dirty="0" smtClean="0"/>
                        <a:t>Reģistros reģistrēts tiesību subjekts</a:t>
                      </a:r>
                      <a:endParaRPr lang="lv-LV" sz="1100" dirty="0"/>
                    </a:p>
                  </a:txBody>
                  <a:tcPr marL="91429" marR="91429" marT="45722" marB="45722"/>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dirty="0" smtClean="0">
                          <a:solidFill>
                            <a:srgbClr val="FF0000"/>
                          </a:solidFill>
                        </a:rPr>
                        <a:t>n/a</a:t>
                      </a:r>
                    </a:p>
                  </a:txBody>
                  <a:tcPr marL="91429" marR="91429" marT="45722" marB="45722" anchor="ctr"/>
                </a:tc>
                <a:extLst>
                  <a:ext uri="{0D108BD9-81ED-4DB2-BD59-A6C34878D82A}">
                    <a16:rowId xmlns:a16="http://schemas.microsoft.com/office/drawing/2014/main" xmlns="" val="1290112215"/>
                  </a:ext>
                </a:extLst>
              </a:tr>
              <a:tr h="762032">
                <a:tc>
                  <a:txBody>
                    <a:bodyPr/>
                    <a:lstStyle/>
                    <a:p>
                      <a:r>
                        <a:rPr lang="lv-LV" sz="1100" dirty="0" smtClean="0"/>
                        <a:t>44601003117</a:t>
                      </a:r>
                      <a:endParaRPr lang="lv-LV" sz="1100" dirty="0"/>
                    </a:p>
                  </a:txBody>
                  <a:tcPr marL="91429" marR="91429" marT="45722" marB="45722"/>
                </a:tc>
                <a:tc>
                  <a:txBody>
                    <a:bodyPr/>
                    <a:lstStyle/>
                    <a:p>
                      <a:r>
                        <a:rPr lang="lv-LV" sz="1100" dirty="0" smtClean="0"/>
                        <a:t>z/s «</a:t>
                      </a:r>
                      <a:r>
                        <a:rPr lang="lv-LV" sz="1100" dirty="0" err="1" smtClean="0"/>
                        <a:t>Ķelmēni</a:t>
                      </a:r>
                      <a:r>
                        <a:rPr lang="lv-LV" sz="1100" dirty="0" smtClean="0"/>
                        <a:t>»</a:t>
                      </a:r>
                      <a:endParaRPr lang="lv-LV" sz="1100" dirty="0"/>
                    </a:p>
                  </a:txBody>
                  <a:tcPr marL="91429" marR="91429" marT="45722" marB="45722"/>
                </a:tc>
                <a:tc>
                  <a:txBody>
                    <a:bodyPr/>
                    <a:lstStyle/>
                    <a:p>
                      <a:r>
                        <a:rPr lang="lv-LV" sz="1100" dirty="0" smtClean="0"/>
                        <a:t>Reģistros reģistrēts tiesību subjekts</a:t>
                      </a:r>
                      <a:endParaRPr lang="lv-LV" sz="1100" dirty="0"/>
                    </a:p>
                  </a:txBody>
                  <a:tcPr marL="91429" marR="91429" marT="45722" marB="45722"/>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dirty="0" smtClean="0">
                          <a:solidFill>
                            <a:srgbClr val="FF0000"/>
                          </a:solidFill>
                        </a:rPr>
                        <a:t>n/a</a:t>
                      </a:r>
                    </a:p>
                  </a:txBody>
                  <a:tcPr marL="91429" marR="91429" marT="45722" marB="45722" anchor="ctr"/>
                </a:tc>
                <a:extLst>
                  <a:ext uri="{0D108BD9-81ED-4DB2-BD59-A6C34878D82A}">
                    <a16:rowId xmlns:a16="http://schemas.microsoft.com/office/drawing/2014/main" xmlns="" val="3848461298"/>
                  </a:ext>
                </a:extLst>
              </a:tr>
            </a:tbl>
          </a:graphicData>
        </a:graphic>
      </p:graphicFrame>
      <p:pic>
        <p:nvPicPr>
          <p:cNvPr id="18476" name="Picture 18" descr="Original file ‎ (SVG file, nominally 128 × 128 pixels ..."/>
          <p:cNvPicPr>
            <a:picLocks noChangeAspect="1"/>
          </p:cNvPicPr>
          <p:nvPr/>
        </p:nvPicPr>
        <p:blipFill>
          <a:blip r:embed="rId3" cstate="print"/>
          <a:srcRect/>
          <a:stretch>
            <a:fillRect/>
          </a:stretch>
        </p:blipFill>
        <p:spPr bwMode="auto">
          <a:xfrm>
            <a:off x="1055688" y="2181225"/>
            <a:ext cx="969962" cy="96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90800" y="381000"/>
            <a:ext cx="6096000" cy="1036638"/>
          </a:xfrm>
        </p:spPr>
        <p:txBody>
          <a:bodyPr/>
          <a:lstStyle/>
          <a:p>
            <a:r>
              <a:rPr lang="lv-LV" altLang="en-US" smtClean="0"/>
              <a:t>eAdreses izveide privātpersonai</a:t>
            </a:r>
          </a:p>
        </p:txBody>
      </p:sp>
      <p:sp>
        <p:nvSpPr>
          <p:cNvPr id="20483" name="Slide Number Placeholder 5"/>
          <p:cNvSpPr>
            <a:spLocks noGrp="1"/>
          </p:cNvSpPr>
          <p:nvPr>
            <p:ph type="sldNum" sz="quarter" idx="13"/>
          </p:nvPr>
        </p:nvSpPr>
        <p:spPr bwMode="auto">
          <a:noFill/>
          <a:ln>
            <a:miter lim="800000"/>
            <a:headEnd/>
            <a:tailEnd/>
          </a:ln>
        </p:spPr>
        <p:txBody>
          <a:bodyPr/>
          <a:lstStyle/>
          <a:p>
            <a:fld id="{31699C0C-B669-42BD-9F4F-F6973EE5AA64}" type="slidenum">
              <a:rPr lang="en-US" altLang="en-US"/>
              <a:pPr/>
              <a:t>5</a:t>
            </a:fld>
            <a:endParaRPr lang="en-US" altLang="en-US"/>
          </a:p>
        </p:txBody>
      </p:sp>
      <p:sp>
        <p:nvSpPr>
          <p:cNvPr id="3" name="Rounded Rectangle 2"/>
          <p:cNvSpPr/>
          <p:nvPr/>
        </p:nvSpPr>
        <p:spPr>
          <a:xfrm>
            <a:off x="1828800" y="2557463"/>
            <a:ext cx="1779588"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lv-LV" dirty="0"/>
              <a:t>Portāls Latvija.lv</a:t>
            </a:r>
          </a:p>
        </p:txBody>
      </p:sp>
      <p:sp>
        <p:nvSpPr>
          <p:cNvPr id="9" name="Rounded Rectangle 8"/>
          <p:cNvSpPr/>
          <p:nvPr/>
        </p:nvSpPr>
        <p:spPr>
          <a:xfrm>
            <a:off x="42672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2" name="Rounded Rectangle 11"/>
          <p:cNvSpPr/>
          <p:nvPr/>
        </p:nvSpPr>
        <p:spPr>
          <a:xfrm>
            <a:off x="68040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p:txBody>
      </p:sp>
      <p:sp>
        <p:nvSpPr>
          <p:cNvPr id="13" name="Rounded Rectangle 12"/>
          <p:cNvSpPr/>
          <p:nvPr/>
        </p:nvSpPr>
        <p:spPr>
          <a:xfrm>
            <a:off x="6770688" y="4981575"/>
            <a:ext cx="1781175" cy="103663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lv-LV" dirty="0"/>
              <a:t>VPVKAC</a:t>
            </a:r>
          </a:p>
        </p:txBody>
      </p:sp>
      <p:cxnSp>
        <p:nvCxnSpPr>
          <p:cNvPr id="8" name="Elbow Connector 7"/>
          <p:cNvCxnSpPr>
            <a:stCxn id="12" idx="1"/>
            <a:endCxn id="9" idx="3"/>
          </p:cNvCxnSpPr>
          <p:nvPr/>
        </p:nvCxnSpPr>
        <p:spPr>
          <a:xfrm rot="10800000">
            <a:off x="6046788" y="4024313"/>
            <a:ext cx="757237" cy="146050"/>
          </a:xfrm>
          <a:prstGeom prst="bentConnector3">
            <a:avLst/>
          </a:prstGeom>
          <a:ln w="28575">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Elbow Connector 16"/>
          <p:cNvCxnSpPr>
            <a:stCxn id="13" idx="1"/>
            <a:endCxn id="9" idx="2"/>
          </p:cNvCxnSpPr>
          <p:nvPr/>
        </p:nvCxnSpPr>
        <p:spPr>
          <a:xfrm rot="10800000">
            <a:off x="5157788" y="4622800"/>
            <a:ext cx="1612900" cy="877888"/>
          </a:xfrm>
          <a:prstGeom prst="bentConnector2">
            <a:avLst/>
          </a:prstGeom>
          <a:ln w="28575">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Elbow Connector 18"/>
          <p:cNvCxnSpPr>
            <a:stCxn id="3" idx="3"/>
            <a:endCxn id="9" idx="1"/>
          </p:cNvCxnSpPr>
          <p:nvPr/>
        </p:nvCxnSpPr>
        <p:spPr>
          <a:xfrm>
            <a:off x="3608388" y="2989263"/>
            <a:ext cx="658812" cy="1035050"/>
          </a:xfrm>
          <a:prstGeom prst="bentConnector3">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pic>
        <p:nvPicPr>
          <p:cNvPr id="20491" name="Picture 30" descr="Original file ‎ (SVG file, nominally 128 × 128 pixels ..."/>
          <p:cNvPicPr>
            <a:picLocks noChangeAspect="1"/>
          </p:cNvPicPr>
          <p:nvPr/>
        </p:nvPicPr>
        <p:blipFill>
          <a:blip r:embed="rId2" cstate="print"/>
          <a:srcRect/>
          <a:stretch>
            <a:fillRect/>
          </a:stretch>
        </p:blipFill>
        <p:spPr bwMode="auto">
          <a:xfrm>
            <a:off x="284163" y="2509838"/>
            <a:ext cx="968375" cy="968375"/>
          </a:xfrm>
          <a:prstGeom prst="rect">
            <a:avLst/>
          </a:prstGeom>
          <a:noFill/>
          <a:ln w="9525">
            <a:noFill/>
            <a:miter lim="800000"/>
            <a:headEnd/>
            <a:tailEnd/>
          </a:ln>
        </p:spPr>
      </p:pic>
      <p:cxnSp>
        <p:nvCxnSpPr>
          <p:cNvPr id="33" name="Straight Arrow Connector 32"/>
          <p:cNvCxnSpPr>
            <a:stCxn id="0" idx="3"/>
            <a:endCxn id="3" idx="1"/>
          </p:cNvCxnSpPr>
          <p:nvPr/>
        </p:nvCxnSpPr>
        <p:spPr>
          <a:xfrm flipV="1">
            <a:off x="1252538" y="2989263"/>
            <a:ext cx="576262" cy="4762"/>
          </a:xfrm>
          <a:prstGeom prst="straightConnector1">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0493" name="TextBox 34"/>
          <p:cNvSpPr txBox="1">
            <a:spLocks noChangeArrowheads="1"/>
          </p:cNvSpPr>
          <p:nvPr/>
        </p:nvSpPr>
        <p:spPr bwMode="auto">
          <a:xfrm>
            <a:off x="88900" y="1911350"/>
            <a:ext cx="1500188" cy="646113"/>
          </a:xfrm>
          <a:prstGeom prst="rect">
            <a:avLst/>
          </a:prstGeom>
          <a:noFill/>
          <a:ln w="9525">
            <a:noFill/>
            <a:miter lim="800000"/>
            <a:headEnd/>
            <a:tailEnd/>
          </a:ln>
        </p:spPr>
        <p:txBody>
          <a:bodyPr>
            <a:spAutoFit/>
          </a:bodyPr>
          <a:lstStyle/>
          <a:p>
            <a:pPr algn="ctr"/>
            <a:r>
              <a:rPr lang="lv-LV" altLang="lv-LV" sz="1200" b="1"/>
              <a:t>Privātpersona</a:t>
            </a:r>
          </a:p>
          <a:p>
            <a:pPr algn="ctr"/>
            <a:r>
              <a:rPr lang="lv-LV" altLang="lv-LV" sz="1200"/>
              <a:t>Juridiskās – pārejas periodā!</a:t>
            </a:r>
          </a:p>
        </p:txBody>
      </p:sp>
      <p:sp>
        <p:nvSpPr>
          <p:cNvPr id="2" name="Rounded Rectangular Callout 1"/>
          <p:cNvSpPr/>
          <p:nvPr/>
        </p:nvSpPr>
        <p:spPr>
          <a:xfrm>
            <a:off x="260350" y="3652838"/>
            <a:ext cx="1484313" cy="1079500"/>
          </a:xfrm>
          <a:prstGeom prst="wedgeRoundRectCallout">
            <a:avLst>
              <a:gd name="adj1" fmla="val 32760"/>
              <a:gd name="adj2" fmla="val -10013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Piesakās ar kvalificētu identifikācijas līdzekli</a:t>
            </a:r>
          </a:p>
        </p:txBody>
      </p:sp>
      <p:sp>
        <p:nvSpPr>
          <p:cNvPr id="22" name="Rounded Rectangular Callout 21"/>
          <p:cNvSpPr/>
          <p:nvPr/>
        </p:nvSpPr>
        <p:spPr>
          <a:xfrm>
            <a:off x="2041525" y="3760788"/>
            <a:ext cx="1781175" cy="1004887"/>
          </a:xfrm>
          <a:prstGeom prst="wedgeRoundRectCallout">
            <a:avLst>
              <a:gd name="adj1" fmla="val 50528"/>
              <a:gd name="adj2" fmla="val -8301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Nodod identifikācijas datus</a:t>
            </a:r>
          </a:p>
          <a:p>
            <a:pPr algn="ctr">
              <a:defRPr/>
            </a:pPr>
            <a:r>
              <a:rPr lang="lv-LV" sz="1400" dirty="0"/>
              <a:t>(vārds, uzvārds, personas kods)</a:t>
            </a:r>
          </a:p>
        </p:txBody>
      </p:sp>
      <p:sp>
        <p:nvSpPr>
          <p:cNvPr id="23" name="Rounded Rectangular Callout 22"/>
          <p:cNvSpPr/>
          <p:nvPr/>
        </p:nvSpPr>
        <p:spPr>
          <a:xfrm>
            <a:off x="4457700" y="2017713"/>
            <a:ext cx="1485900" cy="1079500"/>
          </a:xfrm>
          <a:prstGeom prst="wedgeRoundRectCallout">
            <a:avLst>
              <a:gd name="adj1" fmla="val -33153"/>
              <a:gd name="adj2" fmla="val 9638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Izveido </a:t>
            </a:r>
            <a:r>
              <a:rPr lang="lv-LV" sz="1400" dirty="0" err="1"/>
              <a:t>eAdresi</a:t>
            </a:r>
            <a:r>
              <a:rPr lang="lv-LV" sz="1400" dirty="0"/>
              <a:t> un aktivizē eAdreses kontu</a:t>
            </a:r>
          </a:p>
        </p:txBody>
      </p:sp>
      <p:sp>
        <p:nvSpPr>
          <p:cNvPr id="24" name="Rounded Rectangular Callout 23"/>
          <p:cNvSpPr/>
          <p:nvPr/>
        </p:nvSpPr>
        <p:spPr>
          <a:xfrm>
            <a:off x="6423025" y="1789113"/>
            <a:ext cx="2454275" cy="1379537"/>
          </a:xfrm>
          <a:prstGeom prst="wedgeRoundRectCallout">
            <a:avLst>
              <a:gd name="adj1" fmla="val -48628"/>
              <a:gd name="adj2" fmla="val 103460"/>
              <a:gd name="adj3" fmla="val 16667"/>
            </a:avLst>
          </a:prstGeom>
        </p:spPr>
        <p:style>
          <a:lnRef idx="2">
            <a:schemeClr val="dk1"/>
          </a:lnRef>
          <a:fillRef idx="1">
            <a:schemeClr val="lt1"/>
          </a:fillRef>
          <a:effectRef idx="0">
            <a:schemeClr val="dk1"/>
          </a:effectRef>
          <a:fontRef idx="minor">
            <a:schemeClr val="dk1"/>
          </a:fontRef>
        </p:style>
        <p:txBody>
          <a:bodyPr anchor="ctr"/>
          <a:lstStyle/>
          <a:p>
            <a:pPr>
              <a:defRPr/>
            </a:pPr>
            <a:r>
              <a:rPr lang="lv-LV" sz="1400" b="1" dirty="0"/>
              <a:t>Par fizisku:</a:t>
            </a:r>
            <a:r>
              <a:rPr lang="lv-LV" sz="1400" dirty="0"/>
              <a:t> ja zina personas kodu, var veikt pārbaudi;</a:t>
            </a:r>
          </a:p>
          <a:p>
            <a:pPr>
              <a:defRPr/>
            </a:pPr>
            <a:r>
              <a:rPr lang="lv-LV" sz="1400" b="1" dirty="0"/>
              <a:t>Par juridisku: </a:t>
            </a:r>
            <a:r>
              <a:rPr lang="lv-LV" sz="1400" dirty="0"/>
              <a:t>iegūst izmaiņas sinhronizācijas rezultātā</a:t>
            </a:r>
          </a:p>
        </p:txBody>
      </p:sp>
      <p:sp>
        <p:nvSpPr>
          <p:cNvPr id="26" name="Line Callout 2 25"/>
          <p:cNvSpPr/>
          <p:nvPr/>
        </p:nvSpPr>
        <p:spPr>
          <a:xfrm>
            <a:off x="247650" y="5032375"/>
            <a:ext cx="3894138" cy="1514475"/>
          </a:xfrm>
          <a:prstGeom prst="borderCallout2">
            <a:avLst>
              <a:gd name="adj1" fmla="val 44924"/>
              <a:gd name="adj2" fmla="val 101698"/>
              <a:gd name="adj3" fmla="val 28170"/>
              <a:gd name="adj4" fmla="val 111477"/>
              <a:gd name="adj5" fmla="val -35055"/>
              <a:gd name="adj6" fmla="val 116510"/>
            </a:avLst>
          </a:prstGeom>
          <a:ln>
            <a:headEnd type="arrow"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lv-LV" dirty="0"/>
              <a:t>eAdrešu katalogs</a:t>
            </a:r>
          </a:p>
        </p:txBody>
      </p:sp>
      <p:graphicFrame>
        <p:nvGraphicFramePr>
          <p:cNvPr id="27" name="Table 26"/>
          <p:cNvGraphicFramePr>
            <a:graphicFrameLocks noGrp="1"/>
          </p:cNvGraphicFramePr>
          <p:nvPr/>
        </p:nvGraphicFramePr>
        <p:xfrm>
          <a:off x="379413" y="5402263"/>
          <a:ext cx="3663951" cy="1025525"/>
        </p:xfrm>
        <a:graphic>
          <a:graphicData uri="http://schemas.openxmlformats.org/drawingml/2006/table">
            <a:tbl>
              <a:tblPr firstRow="1" bandRow="1">
                <a:tableStyleId>{5C22544A-7EE6-4342-B048-85BDC9FD1C3A}</a:tableStyleId>
              </a:tblPr>
              <a:tblGrid>
                <a:gridCol w="955370">
                  <a:extLst>
                    <a:ext uri="{9D8B030D-6E8A-4147-A177-3AD203B41FA5}">
                      <a16:colId xmlns:a16="http://schemas.microsoft.com/office/drawing/2014/main" xmlns="" val="1128435280"/>
                    </a:ext>
                  </a:extLst>
                </a:gridCol>
                <a:gridCol w="1243433">
                  <a:extLst>
                    <a:ext uri="{9D8B030D-6E8A-4147-A177-3AD203B41FA5}">
                      <a16:colId xmlns:a16="http://schemas.microsoft.com/office/drawing/2014/main" xmlns="" val="814665443"/>
                    </a:ext>
                  </a:extLst>
                </a:gridCol>
                <a:gridCol w="832003">
                  <a:extLst>
                    <a:ext uri="{9D8B030D-6E8A-4147-A177-3AD203B41FA5}">
                      <a16:colId xmlns:a16="http://schemas.microsoft.com/office/drawing/2014/main" xmlns="" val="853213196"/>
                    </a:ext>
                  </a:extLst>
                </a:gridCol>
                <a:gridCol w="633145">
                  <a:extLst>
                    <a:ext uri="{9D8B030D-6E8A-4147-A177-3AD203B41FA5}">
                      <a16:colId xmlns:a16="http://schemas.microsoft.com/office/drawing/2014/main" xmlns="" val="1714565706"/>
                    </a:ext>
                  </a:extLst>
                </a:gridCol>
              </a:tblGrid>
              <a:tr h="598622">
                <a:tc>
                  <a:txBody>
                    <a:bodyPr/>
                    <a:lstStyle/>
                    <a:p>
                      <a:pPr algn="ctr"/>
                      <a:r>
                        <a:rPr lang="lv-LV" sz="1100" dirty="0" smtClean="0"/>
                        <a:t>eAdrese</a:t>
                      </a:r>
                      <a:endParaRPr lang="lv-LV" sz="1100" dirty="0"/>
                    </a:p>
                  </a:txBody>
                  <a:tcPr marL="91429" marR="91429" marT="45740" marB="45740"/>
                </a:tc>
                <a:tc>
                  <a:txBody>
                    <a:bodyPr/>
                    <a:lstStyle/>
                    <a:p>
                      <a:pPr algn="ctr"/>
                      <a:r>
                        <a:rPr lang="lv-LV" sz="1100" dirty="0" smtClean="0"/>
                        <a:t>Nosaukums</a:t>
                      </a:r>
                      <a:endParaRPr lang="lv-LV" sz="1100" dirty="0"/>
                    </a:p>
                  </a:txBody>
                  <a:tcPr marL="91429" marR="91429" marT="45740" marB="45740"/>
                </a:tc>
                <a:tc>
                  <a:txBody>
                    <a:bodyPr/>
                    <a:lstStyle/>
                    <a:p>
                      <a:pPr algn="ctr"/>
                      <a:r>
                        <a:rPr lang="lv-LV" sz="1100" dirty="0" smtClean="0"/>
                        <a:t>Tips</a:t>
                      </a:r>
                      <a:endParaRPr lang="lv-LV" sz="1100" dirty="0"/>
                    </a:p>
                  </a:txBody>
                  <a:tcPr marL="91429" marR="91429" marT="45740" marB="45740"/>
                </a:tc>
                <a:tc>
                  <a:txBody>
                    <a:bodyPr/>
                    <a:lstStyle/>
                    <a:p>
                      <a:pPr algn="ctr"/>
                      <a:r>
                        <a:rPr lang="lv-LV" sz="1100" dirty="0" smtClean="0"/>
                        <a:t>Pazīme</a:t>
                      </a:r>
                      <a:endParaRPr lang="lv-LV" sz="1100" dirty="0"/>
                    </a:p>
                  </a:txBody>
                  <a:tcPr marL="91429" marR="91429" marT="45740" marB="45740"/>
                </a:tc>
                <a:extLst>
                  <a:ext uri="{0D108BD9-81ED-4DB2-BD59-A6C34878D82A}">
                    <a16:rowId xmlns:a16="http://schemas.microsoft.com/office/drawing/2014/main" xmlns="" val="3147547735"/>
                  </a:ext>
                </a:extLst>
              </a:tr>
              <a:tr h="426903">
                <a:tc>
                  <a:txBody>
                    <a:bodyPr/>
                    <a:lstStyle/>
                    <a:p>
                      <a:r>
                        <a:rPr lang="lv-LV" sz="1100" dirty="0" smtClean="0"/>
                        <a:t>12345612345</a:t>
                      </a:r>
                      <a:endParaRPr lang="lv-LV" sz="1100" dirty="0"/>
                    </a:p>
                  </a:txBody>
                  <a:tcPr marL="91429" marR="91429" marT="45740" marB="45740"/>
                </a:tc>
                <a:tc>
                  <a:txBody>
                    <a:bodyPr/>
                    <a:lstStyle/>
                    <a:p>
                      <a:r>
                        <a:rPr lang="lv-LV" sz="1100" dirty="0" smtClean="0"/>
                        <a:t>Jānis Bērziņš</a:t>
                      </a:r>
                      <a:endParaRPr lang="lv-LV" sz="1100" dirty="0"/>
                    </a:p>
                  </a:txBody>
                  <a:tcPr marL="91429" marR="91429" marT="45740" marB="45740"/>
                </a:tc>
                <a:tc>
                  <a:txBody>
                    <a:bodyPr/>
                    <a:lstStyle/>
                    <a:p>
                      <a:r>
                        <a:rPr lang="lv-LV" sz="1100" dirty="0" smtClean="0"/>
                        <a:t>Fiziska persona</a:t>
                      </a:r>
                      <a:endParaRPr lang="lv-LV" sz="1100" dirty="0"/>
                    </a:p>
                  </a:txBody>
                  <a:tcPr marL="91429" marR="91429" marT="45740" marB="45740"/>
                </a:tc>
                <a:tc>
                  <a:txBody>
                    <a:bodyPr/>
                    <a:lstStyle/>
                    <a:p>
                      <a:pPr algn="ctr"/>
                      <a:r>
                        <a:rPr lang="lv-LV" sz="1100" dirty="0" smtClean="0">
                          <a:solidFill>
                            <a:srgbClr val="FF0000"/>
                          </a:solidFill>
                        </a:rPr>
                        <a:t>n/a</a:t>
                      </a:r>
                      <a:endParaRPr lang="lv-LV" sz="1100" dirty="0">
                        <a:solidFill>
                          <a:srgbClr val="FF0000"/>
                        </a:solidFill>
                      </a:endParaRPr>
                    </a:p>
                  </a:txBody>
                  <a:tcPr marL="91429" marR="91429" marT="45740" marB="45740" anchor="ctr"/>
                </a:tc>
                <a:extLst>
                  <a:ext uri="{0D108BD9-81ED-4DB2-BD59-A6C34878D82A}">
                    <a16:rowId xmlns:a16="http://schemas.microsoft.com/office/drawing/2014/main" xmlns="" val="313160792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3" grpId="0" animBg="1"/>
      <p:bldP spid="20493" grpId="0"/>
      <p:bldP spid="2" grpId="0" animBg="1"/>
      <p:bldP spid="22" grpId="0" animBg="1"/>
      <p:bldP spid="23"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Elbow Connector 26"/>
          <p:cNvCxnSpPr>
            <a:stCxn id="26" idx="1"/>
          </p:cNvCxnSpPr>
          <p:nvPr/>
        </p:nvCxnSpPr>
        <p:spPr>
          <a:xfrm rot="10800000">
            <a:off x="5157788" y="4622800"/>
            <a:ext cx="1612900" cy="877888"/>
          </a:xfrm>
          <a:prstGeom prst="bentConnector2">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22531" name="Title 1"/>
          <p:cNvSpPr>
            <a:spLocks noGrp="1"/>
          </p:cNvSpPr>
          <p:nvPr>
            <p:ph type="title"/>
          </p:nvPr>
        </p:nvSpPr>
        <p:spPr>
          <a:xfrm>
            <a:off x="2590800" y="381000"/>
            <a:ext cx="6096000" cy="1036638"/>
          </a:xfrm>
        </p:spPr>
        <p:txBody>
          <a:bodyPr/>
          <a:lstStyle/>
          <a:p>
            <a:r>
              <a:rPr lang="lv-LV" altLang="en-US" smtClean="0"/>
              <a:t>Privātpersona nosūta ziņojumu valsts iestādei</a:t>
            </a:r>
          </a:p>
        </p:txBody>
      </p:sp>
      <p:sp>
        <p:nvSpPr>
          <p:cNvPr id="22532" name="Slide Number Placeholder 5"/>
          <p:cNvSpPr>
            <a:spLocks noGrp="1"/>
          </p:cNvSpPr>
          <p:nvPr>
            <p:ph type="sldNum" sz="quarter" idx="13"/>
          </p:nvPr>
        </p:nvSpPr>
        <p:spPr bwMode="auto">
          <a:noFill/>
          <a:ln>
            <a:miter lim="800000"/>
            <a:headEnd/>
            <a:tailEnd/>
          </a:ln>
        </p:spPr>
        <p:txBody>
          <a:bodyPr/>
          <a:lstStyle/>
          <a:p>
            <a:fld id="{B760AF7F-B06C-4E61-9DB1-FF26BD1FCCB5}" type="slidenum">
              <a:rPr lang="en-US" altLang="en-US"/>
              <a:pPr/>
              <a:t>6</a:t>
            </a:fld>
            <a:endParaRPr lang="en-US" altLang="en-US"/>
          </a:p>
        </p:txBody>
      </p:sp>
      <p:sp>
        <p:nvSpPr>
          <p:cNvPr id="3" name="Rounded Rectangle 2"/>
          <p:cNvSpPr/>
          <p:nvPr/>
        </p:nvSpPr>
        <p:spPr>
          <a:xfrm>
            <a:off x="1828800" y="2557463"/>
            <a:ext cx="1779588"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lv-LV" dirty="0"/>
              <a:t>Portāls Latvija.lv</a:t>
            </a:r>
          </a:p>
        </p:txBody>
      </p:sp>
      <p:sp>
        <p:nvSpPr>
          <p:cNvPr id="9" name="Rounded Rectangle 8"/>
          <p:cNvSpPr/>
          <p:nvPr/>
        </p:nvSpPr>
        <p:spPr>
          <a:xfrm>
            <a:off x="42672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0" name="Rounded Rectangle 9"/>
          <p:cNvSpPr/>
          <p:nvPr/>
        </p:nvSpPr>
        <p:spPr>
          <a:xfrm>
            <a:off x="1828800" y="4762500"/>
            <a:ext cx="1779588" cy="11096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dirty="0"/>
              <a:t>Elektronisko dokumentu krātuve</a:t>
            </a:r>
          </a:p>
        </p:txBody>
      </p:sp>
      <p:sp>
        <p:nvSpPr>
          <p:cNvPr id="12" name="Rounded Rectangle 11"/>
          <p:cNvSpPr/>
          <p:nvPr/>
        </p:nvSpPr>
        <p:spPr>
          <a:xfrm>
            <a:off x="68040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p:txBody>
      </p:sp>
      <p:cxnSp>
        <p:nvCxnSpPr>
          <p:cNvPr id="8" name="Elbow Connector 7"/>
          <p:cNvCxnSpPr>
            <a:stCxn id="12" idx="1"/>
            <a:endCxn id="9" idx="3"/>
          </p:cNvCxnSpPr>
          <p:nvPr/>
        </p:nvCxnSpPr>
        <p:spPr>
          <a:xfrm rot="10800000">
            <a:off x="6046788" y="4024313"/>
            <a:ext cx="757237" cy="146050"/>
          </a:xfrm>
          <a:prstGeom prst="bentConnector3">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9" name="Elbow Connector 18"/>
          <p:cNvCxnSpPr>
            <a:stCxn id="3" idx="3"/>
            <a:endCxn id="9" idx="1"/>
          </p:cNvCxnSpPr>
          <p:nvPr/>
        </p:nvCxnSpPr>
        <p:spPr>
          <a:xfrm>
            <a:off x="3608388" y="2989263"/>
            <a:ext cx="658812" cy="1035050"/>
          </a:xfrm>
          <a:prstGeom prst="bentConnector3">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a:stCxn id="3" idx="2"/>
            <a:endCxn id="10" idx="0"/>
          </p:cNvCxnSpPr>
          <p:nvPr/>
        </p:nvCxnSpPr>
        <p:spPr>
          <a:xfrm>
            <a:off x="2719388" y="3421063"/>
            <a:ext cx="0" cy="1341437"/>
          </a:xfrm>
          <a:prstGeom prst="straightConnector1">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pic>
        <p:nvPicPr>
          <p:cNvPr id="22540" name="Picture 30" descr="Original file ‎ (SVG file, nominally 128 × 128 pixels ..."/>
          <p:cNvPicPr>
            <a:picLocks noChangeAspect="1"/>
          </p:cNvPicPr>
          <p:nvPr/>
        </p:nvPicPr>
        <p:blipFill>
          <a:blip r:embed="rId2" cstate="print"/>
          <a:srcRect/>
          <a:stretch>
            <a:fillRect/>
          </a:stretch>
        </p:blipFill>
        <p:spPr bwMode="auto">
          <a:xfrm>
            <a:off x="284163" y="2509838"/>
            <a:ext cx="968375" cy="968375"/>
          </a:xfrm>
          <a:prstGeom prst="rect">
            <a:avLst/>
          </a:prstGeom>
          <a:noFill/>
          <a:ln w="9525">
            <a:noFill/>
            <a:miter lim="800000"/>
            <a:headEnd/>
            <a:tailEnd/>
          </a:ln>
        </p:spPr>
      </p:pic>
      <p:cxnSp>
        <p:nvCxnSpPr>
          <p:cNvPr id="33" name="Straight Arrow Connector 32"/>
          <p:cNvCxnSpPr>
            <a:stCxn id="0" idx="3"/>
            <a:endCxn id="3" idx="1"/>
          </p:cNvCxnSpPr>
          <p:nvPr/>
        </p:nvCxnSpPr>
        <p:spPr>
          <a:xfrm flipV="1">
            <a:off x="1252538" y="2989263"/>
            <a:ext cx="576262" cy="4762"/>
          </a:xfrm>
          <a:prstGeom prst="straightConnector1">
            <a:avLst/>
          </a:prstGeom>
          <a:ln w="28575">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2542" name="TextBox 34"/>
          <p:cNvSpPr txBox="1">
            <a:spLocks noChangeArrowheads="1"/>
          </p:cNvSpPr>
          <p:nvPr/>
        </p:nvSpPr>
        <p:spPr bwMode="auto">
          <a:xfrm>
            <a:off x="284163" y="2249488"/>
            <a:ext cx="1055687" cy="276225"/>
          </a:xfrm>
          <a:prstGeom prst="rect">
            <a:avLst/>
          </a:prstGeom>
          <a:noFill/>
          <a:ln w="9525">
            <a:noFill/>
            <a:miter lim="800000"/>
            <a:headEnd/>
            <a:tailEnd/>
          </a:ln>
        </p:spPr>
        <p:txBody>
          <a:bodyPr>
            <a:spAutoFit/>
          </a:bodyPr>
          <a:lstStyle/>
          <a:p>
            <a:r>
              <a:rPr lang="lv-LV" altLang="lv-LV" sz="1200"/>
              <a:t>Privātpersona</a:t>
            </a:r>
          </a:p>
        </p:txBody>
      </p:sp>
      <p:sp>
        <p:nvSpPr>
          <p:cNvPr id="20" name="Rounded Rectangular Callout 19"/>
          <p:cNvSpPr/>
          <p:nvPr/>
        </p:nvSpPr>
        <p:spPr>
          <a:xfrm>
            <a:off x="747713" y="3781425"/>
            <a:ext cx="1196975" cy="777875"/>
          </a:xfrm>
          <a:prstGeom prst="wedgeRoundRectCallout">
            <a:avLst>
              <a:gd name="adj1" fmla="val 106682"/>
              <a:gd name="adj2" fmla="val -10345"/>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Saglabā ziņojumu</a:t>
            </a:r>
          </a:p>
        </p:txBody>
      </p:sp>
      <p:sp>
        <p:nvSpPr>
          <p:cNvPr id="21" name="Rounded Rectangular Callout 20"/>
          <p:cNvSpPr/>
          <p:nvPr/>
        </p:nvSpPr>
        <p:spPr>
          <a:xfrm>
            <a:off x="2030413" y="1417638"/>
            <a:ext cx="1727200" cy="968375"/>
          </a:xfrm>
          <a:prstGeom prst="wedgeRoundRectCallout">
            <a:avLst>
              <a:gd name="adj1" fmla="val -33153"/>
              <a:gd name="adj2" fmla="val 850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Sastāda ziņojumu, norāda adresātus, nospiež «Nosūtīt»</a:t>
            </a:r>
          </a:p>
        </p:txBody>
      </p:sp>
      <p:sp>
        <p:nvSpPr>
          <p:cNvPr id="22" name="Rounded Rectangular Callout 21"/>
          <p:cNvSpPr/>
          <p:nvPr/>
        </p:nvSpPr>
        <p:spPr>
          <a:xfrm>
            <a:off x="4184650" y="1958975"/>
            <a:ext cx="1484313" cy="604838"/>
          </a:xfrm>
          <a:prstGeom prst="wedgeRoundRectCallout">
            <a:avLst>
              <a:gd name="adj1" fmla="val -62999"/>
              <a:gd name="adj2" fmla="val 15261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Nosūta ziņojumu uz DIV</a:t>
            </a:r>
          </a:p>
        </p:txBody>
      </p:sp>
      <p:sp>
        <p:nvSpPr>
          <p:cNvPr id="23" name="Rounded Rectangular Callout 22"/>
          <p:cNvSpPr/>
          <p:nvPr/>
        </p:nvSpPr>
        <p:spPr>
          <a:xfrm>
            <a:off x="3941763" y="5054600"/>
            <a:ext cx="1727200" cy="1422400"/>
          </a:xfrm>
          <a:prstGeom prst="wedgeRoundRectCallout">
            <a:avLst>
              <a:gd name="adj1" fmla="val -6698"/>
              <a:gd name="adj2" fmla="val -9008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Pārbauda adresātu, reģistrē ziņojumu, novieto saņēmēja «kastītē», informē saņēmējus par jaunu ziņojumu</a:t>
            </a:r>
          </a:p>
        </p:txBody>
      </p:sp>
      <p:sp>
        <p:nvSpPr>
          <p:cNvPr id="24" name="Rounded Rectangular Callout 23"/>
          <p:cNvSpPr/>
          <p:nvPr/>
        </p:nvSpPr>
        <p:spPr>
          <a:xfrm>
            <a:off x="284163" y="5935663"/>
            <a:ext cx="1804987" cy="777875"/>
          </a:xfrm>
          <a:prstGeom prst="wedgeRoundRectCallout">
            <a:avLst>
              <a:gd name="adj1" fmla="val 44812"/>
              <a:gd name="adj2" fmla="val -113774"/>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Glabā 5 gadus vai kamēr lietotājs izdzēš</a:t>
            </a:r>
          </a:p>
        </p:txBody>
      </p:sp>
      <p:sp>
        <p:nvSpPr>
          <p:cNvPr id="26" name="Rounded Rectangle 25"/>
          <p:cNvSpPr/>
          <p:nvPr/>
        </p:nvSpPr>
        <p:spPr>
          <a:xfrm>
            <a:off x="6770688" y="4981575"/>
            <a:ext cx="1781175" cy="103663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lv-LV" dirty="0"/>
              <a:t>VPVKAC</a:t>
            </a:r>
          </a:p>
        </p:txBody>
      </p:sp>
      <p:sp>
        <p:nvSpPr>
          <p:cNvPr id="2" name="Line Callout 2 1"/>
          <p:cNvSpPr/>
          <p:nvPr/>
        </p:nvSpPr>
        <p:spPr>
          <a:xfrm>
            <a:off x="6096000" y="1195388"/>
            <a:ext cx="2505075" cy="1060450"/>
          </a:xfrm>
          <a:prstGeom prst="borderCallout2">
            <a:avLst>
              <a:gd name="adj1" fmla="val 14440"/>
              <a:gd name="adj2" fmla="val -3224"/>
              <a:gd name="adj3" fmla="val 6681"/>
              <a:gd name="adj4" fmla="val -58638"/>
              <a:gd name="adj5" fmla="val 65949"/>
              <a:gd name="adj6" fmla="val -101046"/>
            </a:avLst>
          </a:prstGeom>
          <a:ln>
            <a:headEnd type="none" w="med" len="med"/>
            <a:tailEnd type="arrow" w="med" len="med"/>
          </a:ln>
        </p:spPr>
        <p:style>
          <a:lnRef idx="2">
            <a:schemeClr val="accent3"/>
          </a:lnRef>
          <a:fillRef idx="1">
            <a:schemeClr val="lt1"/>
          </a:fillRef>
          <a:effectRef idx="0">
            <a:schemeClr val="accent3"/>
          </a:effectRef>
          <a:fontRef idx="minor">
            <a:schemeClr val="dk1"/>
          </a:fontRef>
        </p:style>
        <p:txBody>
          <a:bodyPr/>
          <a:lstStyle/>
          <a:p>
            <a:pPr>
              <a:defRPr/>
            </a:pPr>
            <a:r>
              <a:rPr lang="lv-LV" sz="1200" b="1" dirty="0"/>
              <a:t>Adresāti: </a:t>
            </a:r>
          </a:p>
          <a:p>
            <a:pPr marL="342900" indent="-342900">
              <a:buFont typeface="+mj-lt"/>
              <a:buAutoNum type="arabicPeriod"/>
              <a:defRPr/>
            </a:pPr>
            <a:r>
              <a:rPr lang="lv-LV" sz="1200" dirty="0"/>
              <a:t>Valsts reģionālās attīstības aģentūra (90001733697)</a:t>
            </a:r>
          </a:p>
          <a:p>
            <a:pPr marL="342900" indent="-342900">
              <a:buFont typeface="+mj-lt"/>
              <a:buAutoNum type="arabicPeriod"/>
              <a:defRPr/>
            </a:pPr>
            <a:r>
              <a:rPr lang="lv-LV" sz="1200" dirty="0"/>
              <a:t>Ventspils pilsētas pašvaldības policija (90000079665)</a:t>
            </a:r>
          </a:p>
        </p:txBody>
      </p:sp>
      <p:sp>
        <p:nvSpPr>
          <p:cNvPr id="28" name="Rounded Rectangular Callout 27"/>
          <p:cNvSpPr/>
          <p:nvPr/>
        </p:nvSpPr>
        <p:spPr>
          <a:xfrm>
            <a:off x="5808663" y="6153150"/>
            <a:ext cx="2357437" cy="538163"/>
          </a:xfrm>
          <a:prstGeom prst="wedgeRoundRectCallout">
            <a:avLst>
              <a:gd name="adj1" fmla="val -31102"/>
              <a:gd name="adj2" fmla="val -264881"/>
              <a:gd name="adj3" fmla="val 16667"/>
            </a:avLst>
          </a:prstGeom>
        </p:spPr>
        <p:style>
          <a:lnRef idx="2">
            <a:schemeClr val="dk1"/>
          </a:lnRef>
          <a:fillRef idx="1">
            <a:schemeClr val="lt1"/>
          </a:fillRef>
          <a:effectRef idx="0">
            <a:schemeClr val="dk1"/>
          </a:effectRef>
          <a:fontRef idx="minor">
            <a:schemeClr val="dk1"/>
          </a:fontRef>
        </p:style>
        <p:txBody>
          <a:bodyPr anchor="ctr"/>
          <a:lstStyle/>
          <a:p>
            <a:pPr>
              <a:defRPr/>
            </a:pPr>
            <a:r>
              <a:rPr lang="lv-LV" sz="1400" dirty="0"/>
              <a:t>Saņem paziņojumu par piegādi un paņem ziņojumu</a:t>
            </a:r>
          </a:p>
        </p:txBody>
      </p:sp>
      <p:sp>
        <p:nvSpPr>
          <p:cNvPr id="29" name="Line Callout 2 28"/>
          <p:cNvSpPr/>
          <p:nvPr/>
        </p:nvSpPr>
        <p:spPr>
          <a:xfrm>
            <a:off x="6116638" y="2386013"/>
            <a:ext cx="1739900" cy="619125"/>
          </a:xfrm>
          <a:prstGeom prst="borderCallout2">
            <a:avLst>
              <a:gd name="adj1" fmla="val 114908"/>
              <a:gd name="adj2" fmla="val 17069"/>
              <a:gd name="adj3" fmla="val 176589"/>
              <a:gd name="adj4" fmla="val 8103"/>
              <a:gd name="adj5" fmla="val 259495"/>
              <a:gd name="adj6" fmla="val 54581"/>
            </a:avLst>
          </a:prstGeom>
          <a:ln>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lstStyle/>
          <a:p>
            <a:pPr algn="ctr">
              <a:defRPr/>
            </a:pPr>
            <a:r>
              <a:rPr lang="lv-LV" sz="1200" dirty="0"/>
              <a:t>Ziņojums Valsts reģionālās attīstības aģentūrai (90001733697)</a:t>
            </a:r>
          </a:p>
        </p:txBody>
      </p:sp>
      <p:sp>
        <p:nvSpPr>
          <p:cNvPr id="30" name="Line Callout 2 29"/>
          <p:cNvSpPr/>
          <p:nvPr/>
        </p:nvSpPr>
        <p:spPr>
          <a:xfrm>
            <a:off x="7296150" y="2965450"/>
            <a:ext cx="1739900" cy="619125"/>
          </a:xfrm>
          <a:prstGeom prst="borderCallout2">
            <a:avLst>
              <a:gd name="adj1" fmla="val 110476"/>
              <a:gd name="adj2" fmla="val 89048"/>
              <a:gd name="adj3" fmla="val 281489"/>
              <a:gd name="adj4" fmla="val 82184"/>
              <a:gd name="adj5" fmla="val 368827"/>
              <a:gd name="adj6" fmla="val 59835"/>
            </a:avLst>
          </a:prstGeom>
          <a:ln>
            <a:headEnd type="none" w="med" len="med"/>
            <a:tailEnd type="arrow" w="med" len="med"/>
          </a:ln>
        </p:spPr>
        <p:style>
          <a:lnRef idx="2">
            <a:schemeClr val="accent5"/>
          </a:lnRef>
          <a:fillRef idx="1">
            <a:schemeClr val="lt1"/>
          </a:fillRef>
          <a:effectRef idx="0">
            <a:schemeClr val="accent5"/>
          </a:effectRef>
          <a:fontRef idx="minor">
            <a:schemeClr val="dk1"/>
          </a:fontRef>
        </p:style>
        <p:txBody>
          <a:bodyPr anchor="ctr"/>
          <a:lstStyle/>
          <a:p>
            <a:pPr algn="ctr">
              <a:defRPr/>
            </a:pPr>
            <a:r>
              <a:rPr lang="lv-LV" sz="1200" dirty="0"/>
              <a:t>Ziņojums Ventspils pilsētas pašvaldības policijai (90000079665)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3"/>
          <p:cNvSpPr>
            <a:spLocks noGrp="1"/>
          </p:cNvSpPr>
          <p:nvPr>
            <p:ph type="body" sz="quarter" idx="10"/>
          </p:nvPr>
        </p:nvSpPr>
        <p:spPr/>
        <p:txBody>
          <a:bodyPr/>
          <a:lstStyle/>
          <a:p>
            <a:endParaRPr lang="lv-LV" altLang="en-US" smtClean="0"/>
          </a:p>
        </p:txBody>
      </p:sp>
      <p:sp>
        <p:nvSpPr>
          <p:cNvPr id="23555" name="Text Placeholder 4"/>
          <p:cNvSpPr>
            <a:spLocks noGrp="1"/>
          </p:cNvSpPr>
          <p:nvPr>
            <p:ph type="body" sz="quarter" idx="12"/>
          </p:nvPr>
        </p:nvSpPr>
        <p:spPr/>
        <p:txBody>
          <a:bodyPr/>
          <a:lstStyle/>
          <a:p>
            <a:endParaRPr lang="lv-LV" altLang="en-US" smtClean="0"/>
          </a:p>
        </p:txBody>
      </p:sp>
      <p:sp>
        <p:nvSpPr>
          <p:cNvPr id="23556" name="Slide Number Placeholder 5"/>
          <p:cNvSpPr>
            <a:spLocks noGrp="1"/>
          </p:cNvSpPr>
          <p:nvPr>
            <p:ph type="sldNum" sz="quarter" idx="13"/>
          </p:nvPr>
        </p:nvSpPr>
        <p:spPr bwMode="auto">
          <a:noFill/>
          <a:ln>
            <a:miter lim="800000"/>
            <a:headEnd/>
            <a:tailEnd/>
          </a:ln>
        </p:spPr>
        <p:txBody>
          <a:bodyPr/>
          <a:lstStyle/>
          <a:p>
            <a:fld id="{B3F17AFA-9C0D-4150-9E9E-4784FEEEBC4D}" type="slidenum">
              <a:rPr lang="en-US" altLang="en-US"/>
              <a:pPr/>
              <a:t>7</a:t>
            </a:fld>
            <a:endParaRPr lang="en-US" altLang="en-US"/>
          </a:p>
        </p:txBody>
      </p:sp>
      <p:sp>
        <p:nvSpPr>
          <p:cNvPr id="23557" name="Title 1"/>
          <p:cNvSpPr>
            <a:spLocks noGrp="1"/>
          </p:cNvSpPr>
          <p:nvPr>
            <p:ph type="title"/>
          </p:nvPr>
        </p:nvSpPr>
        <p:spPr>
          <a:xfrm>
            <a:off x="2590800" y="381000"/>
            <a:ext cx="6096000" cy="1036638"/>
          </a:xfrm>
        </p:spPr>
        <p:txBody>
          <a:bodyPr/>
          <a:lstStyle/>
          <a:p>
            <a:r>
              <a:rPr lang="lv-LV" altLang="en-US" smtClean="0"/>
              <a:t>eAdreses adresāta norādīšana – skice  (darba versija)</a:t>
            </a:r>
          </a:p>
        </p:txBody>
      </p:sp>
      <p:pic>
        <p:nvPicPr>
          <p:cNvPr id="23558" name="Picture 1"/>
          <p:cNvPicPr>
            <a:picLocks noChangeAspect="1"/>
          </p:cNvPicPr>
          <p:nvPr/>
        </p:nvPicPr>
        <p:blipFill>
          <a:blip r:embed="rId3" cstate="print"/>
          <a:srcRect/>
          <a:stretch>
            <a:fillRect/>
          </a:stretch>
        </p:blipFill>
        <p:spPr bwMode="auto">
          <a:xfrm>
            <a:off x="312738" y="1593850"/>
            <a:ext cx="8247062" cy="4999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1000"/>
                                        <p:tgtEl>
                                          <p:spTgt spid="23558"/>
                                        </p:tgtEl>
                                      </p:cBhvr>
                                    </p:animEffect>
                                    <p:anim calcmode="lin" valueType="num">
                                      <p:cBhvr>
                                        <p:cTn id="8" dur="1000" fill="hold"/>
                                        <p:tgtEl>
                                          <p:spTgt spid="23558"/>
                                        </p:tgtEl>
                                        <p:attrNameLst>
                                          <p:attrName>ppt_x</p:attrName>
                                        </p:attrNameLst>
                                      </p:cBhvr>
                                      <p:tavLst>
                                        <p:tav tm="0">
                                          <p:val>
                                            <p:strVal val="#ppt_x"/>
                                          </p:val>
                                        </p:tav>
                                        <p:tav tm="100000">
                                          <p:val>
                                            <p:strVal val="#ppt_x"/>
                                          </p:val>
                                        </p:tav>
                                      </p:tavLst>
                                    </p:anim>
                                    <p:anim calcmode="lin" valueType="num">
                                      <p:cBhvr>
                                        <p:cTn id="9"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p:cNvSpPr>
            <a:spLocks noGrp="1"/>
          </p:cNvSpPr>
          <p:nvPr>
            <p:ph type="body" sz="quarter" idx="10"/>
          </p:nvPr>
        </p:nvSpPr>
        <p:spPr/>
        <p:txBody>
          <a:bodyPr/>
          <a:lstStyle/>
          <a:p>
            <a:endParaRPr lang="lv-LV" altLang="en-US" smtClean="0"/>
          </a:p>
        </p:txBody>
      </p:sp>
      <p:sp>
        <p:nvSpPr>
          <p:cNvPr id="24579" name="Text Placeholder 4"/>
          <p:cNvSpPr>
            <a:spLocks noGrp="1"/>
          </p:cNvSpPr>
          <p:nvPr>
            <p:ph type="body" sz="quarter" idx="12"/>
          </p:nvPr>
        </p:nvSpPr>
        <p:spPr/>
        <p:txBody>
          <a:bodyPr/>
          <a:lstStyle/>
          <a:p>
            <a:endParaRPr lang="lv-LV" altLang="en-US" smtClean="0"/>
          </a:p>
        </p:txBody>
      </p:sp>
      <p:sp>
        <p:nvSpPr>
          <p:cNvPr id="24580" name="Slide Number Placeholder 5"/>
          <p:cNvSpPr>
            <a:spLocks noGrp="1"/>
          </p:cNvSpPr>
          <p:nvPr>
            <p:ph type="sldNum" sz="quarter" idx="13"/>
          </p:nvPr>
        </p:nvSpPr>
        <p:spPr bwMode="auto">
          <a:noFill/>
          <a:ln>
            <a:miter lim="800000"/>
            <a:headEnd/>
            <a:tailEnd/>
          </a:ln>
        </p:spPr>
        <p:txBody>
          <a:bodyPr/>
          <a:lstStyle/>
          <a:p>
            <a:fld id="{C758EA6A-8556-4849-A8A1-73F2ECD3B7DC}" type="slidenum">
              <a:rPr lang="en-US" altLang="en-US"/>
              <a:pPr/>
              <a:t>8</a:t>
            </a:fld>
            <a:endParaRPr lang="en-US" altLang="en-US"/>
          </a:p>
        </p:txBody>
      </p:sp>
      <p:sp>
        <p:nvSpPr>
          <p:cNvPr id="24581" name="Title 1"/>
          <p:cNvSpPr>
            <a:spLocks noGrp="1"/>
          </p:cNvSpPr>
          <p:nvPr>
            <p:ph type="title"/>
          </p:nvPr>
        </p:nvSpPr>
        <p:spPr>
          <a:xfrm>
            <a:off x="2590800" y="381000"/>
            <a:ext cx="6096000" cy="1036638"/>
          </a:xfrm>
        </p:spPr>
        <p:txBody>
          <a:bodyPr/>
          <a:lstStyle/>
          <a:p>
            <a:r>
              <a:rPr lang="lv-LV" altLang="en-US" smtClean="0"/>
              <a:t>eAdreses ziņojuma sastādīšana – skice  (darba versija)</a:t>
            </a:r>
          </a:p>
        </p:txBody>
      </p:sp>
      <p:pic>
        <p:nvPicPr>
          <p:cNvPr id="24582" name="Picture 3"/>
          <p:cNvPicPr>
            <a:picLocks noChangeAspect="1"/>
          </p:cNvPicPr>
          <p:nvPr/>
        </p:nvPicPr>
        <p:blipFill>
          <a:blip r:embed="rId3" cstate="print"/>
          <a:srcRect/>
          <a:stretch>
            <a:fillRect/>
          </a:stretch>
        </p:blipFill>
        <p:spPr bwMode="auto">
          <a:xfrm>
            <a:off x="477838" y="1646238"/>
            <a:ext cx="8188325" cy="4992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1000"/>
                                        <p:tgtEl>
                                          <p:spTgt spid="24582"/>
                                        </p:tgtEl>
                                      </p:cBhvr>
                                    </p:animEffect>
                                    <p:anim calcmode="lin" valueType="num">
                                      <p:cBhvr>
                                        <p:cTn id="8" dur="1000" fill="hold"/>
                                        <p:tgtEl>
                                          <p:spTgt spid="24582"/>
                                        </p:tgtEl>
                                        <p:attrNameLst>
                                          <p:attrName>ppt_x</p:attrName>
                                        </p:attrNameLst>
                                      </p:cBhvr>
                                      <p:tavLst>
                                        <p:tav tm="0">
                                          <p:val>
                                            <p:strVal val="#ppt_x"/>
                                          </p:val>
                                        </p:tav>
                                        <p:tav tm="100000">
                                          <p:val>
                                            <p:strVal val="#ppt_x"/>
                                          </p:val>
                                        </p:tav>
                                      </p:tavLst>
                                    </p:anim>
                                    <p:anim calcmode="lin" valueType="num">
                                      <p:cBhvr>
                                        <p:cTn id="9"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2590800" y="381000"/>
            <a:ext cx="6096000" cy="1036638"/>
          </a:xfrm>
        </p:spPr>
        <p:txBody>
          <a:bodyPr/>
          <a:lstStyle/>
          <a:p>
            <a:r>
              <a:rPr lang="lv-LV" altLang="en-US" smtClean="0"/>
              <a:t>Valsts iestāde sastāda un nosūta ziņojumu privātpersonai</a:t>
            </a:r>
          </a:p>
        </p:txBody>
      </p:sp>
      <p:sp>
        <p:nvSpPr>
          <p:cNvPr id="25604" name="Slide Number Placeholder 5"/>
          <p:cNvSpPr>
            <a:spLocks noGrp="1"/>
          </p:cNvSpPr>
          <p:nvPr>
            <p:ph type="sldNum" sz="quarter" idx="13"/>
          </p:nvPr>
        </p:nvSpPr>
        <p:spPr bwMode="auto">
          <a:noFill/>
          <a:ln>
            <a:miter lim="800000"/>
            <a:headEnd/>
            <a:tailEnd/>
          </a:ln>
        </p:spPr>
        <p:txBody>
          <a:bodyPr/>
          <a:lstStyle/>
          <a:p>
            <a:fld id="{68603153-2FB0-474B-991C-9FBF90B2F4F3}" type="slidenum">
              <a:rPr lang="en-US" altLang="en-US"/>
              <a:pPr/>
              <a:t>9</a:t>
            </a:fld>
            <a:endParaRPr lang="en-US" altLang="en-US"/>
          </a:p>
        </p:txBody>
      </p:sp>
      <p:sp>
        <p:nvSpPr>
          <p:cNvPr id="9" name="Rounded Rectangle 8"/>
          <p:cNvSpPr/>
          <p:nvPr/>
        </p:nvSpPr>
        <p:spPr>
          <a:xfrm>
            <a:off x="609600" y="3424238"/>
            <a:ext cx="1779588" cy="1198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lv-LV" dirty="0"/>
              <a:t>Dokumentu integrācijas vide</a:t>
            </a:r>
          </a:p>
        </p:txBody>
      </p:sp>
      <p:sp>
        <p:nvSpPr>
          <p:cNvPr id="12" name="Rounded Rectangle 11"/>
          <p:cNvSpPr/>
          <p:nvPr/>
        </p:nvSpPr>
        <p:spPr>
          <a:xfrm>
            <a:off x="3146425" y="3652838"/>
            <a:ext cx="1781175" cy="1035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lv-LV" dirty="0"/>
              <a:t>DVS, IS</a:t>
            </a:r>
          </a:p>
        </p:txBody>
      </p:sp>
      <p:cxnSp>
        <p:nvCxnSpPr>
          <p:cNvPr id="8" name="Elbow Connector 7"/>
          <p:cNvCxnSpPr>
            <a:stCxn id="12" idx="1"/>
            <a:endCxn id="9" idx="3"/>
          </p:cNvCxnSpPr>
          <p:nvPr/>
        </p:nvCxnSpPr>
        <p:spPr>
          <a:xfrm rot="10800000">
            <a:off x="2389188" y="4024313"/>
            <a:ext cx="757237" cy="146050"/>
          </a:xfrm>
          <a:prstGeom prst="bentConnector3">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pic>
        <p:nvPicPr>
          <p:cNvPr id="25608" name="Picture 30" descr="Original file ‎ (SVG file, nominally 128 × 128 pixels ..."/>
          <p:cNvPicPr>
            <a:picLocks noChangeAspect="1"/>
          </p:cNvPicPr>
          <p:nvPr/>
        </p:nvPicPr>
        <p:blipFill>
          <a:blip r:embed="rId3" cstate="print">
            <a:grayscl/>
          </a:blip>
          <a:srcRect/>
          <a:stretch>
            <a:fillRect/>
          </a:stretch>
        </p:blipFill>
        <p:spPr bwMode="auto">
          <a:xfrm>
            <a:off x="3546475" y="1781175"/>
            <a:ext cx="968375" cy="968375"/>
          </a:xfrm>
          <a:prstGeom prst="rect">
            <a:avLst/>
          </a:prstGeom>
          <a:noFill/>
          <a:ln w="9525">
            <a:noFill/>
            <a:miter lim="800000"/>
            <a:headEnd/>
            <a:tailEnd/>
          </a:ln>
        </p:spPr>
      </p:pic>
      <p:sp>
        <p:nvSpPr>
          <p:cNvPr id="25609" name="TextBox 34"/>
          <p:cNvSpPr txBox="1">
            <a:spLocks noChangeArrowheads="1"/>
          </p:cNvSpPr>
          <p:nvPr/>
        </p:nvSpPr>
        <p:spPr bwMode="auto">
          <a:xfrm>
            <a:off x="3546475" y="1520825"/>
            <a:ext cx="1055688" cy="276225"/>
          </a:xfrm>
          <a:prstGeom prst="rect">
            <a:avLst/>
          </a:prstGeom>
          <a:noFill/>
          <a:ln w="9525">
            <a:noFill/>
            <a:miter lim="800000"/>
            <a:headEnd/>
            <a:tailEnd/>
          </a:ln>
        </p:spPr>
        <p:txBody>
          <a:bodyPr>
            <a:spAutoFit/>
          </a:bodyPr>
          <a:lstStyle/>
          <a:p>
            <a:r>
              <a:rPr lang="lv-LV" altLang="lv-LV" sz="1200" dirty="0"/>
              <a:t>Darbinieks</a:t>
            </a:r>
          </a:p>
        </p:txBody>
      </p:sp>
      <p:sp>
        <p:nvSpPr>
          <p:cNvPr id="23" name="Rounded Rectangular Callout 22"/>
          <p:cNvSpPr/>
          <p:nvPr/>
        </p:nvSpPr>
        <p:spPr>
          <a:xfrm>
            <a:off x="284163" y="5054600"/>
            <a:ext cx="1727200" cy="1422400"/>
          </a:xfrm>
          <a:prstGeom prst="wedgeRoundRectCallout">
            <a:avLst>
              <a:gd name="adj1" fmla="val -6698"/>
              <a:gd name="adj2" fmla="val -9008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Pārbauda adresātu, reģistrē ziņojumu, novieto saņēmēja «kastītē», informē saņēmējus par jaunu ziņojumu</a:t>
            </a:r>
          </a:p>
        </p:txBody>
      </p:sp>
      <p:sp>
        <p:nvSpPr>
          <p:cNvPr id="28" name="Rounded Rectangular Callout 27"/>
          <p:cNvSpPr/>
          <p:nvPr/>
        </p:nvSpPr>
        <p:spPr>
          <a:xfrm>
            <a:off x="2078038" y="5168900"/>
            <a:ext cx="1635125" cy="536575"/>
          </a:xfrm>
          <a:prstGeom prst="wedgeRoundRectCallout">
            <a:avLst>
              <a:gd name="adj1" fmla="val -10419"/>
              <a:gd name="adj2" fmla="val -225700"/>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Pārbauda adresātu, nosūta ziņojumu </a:t>
            </a:r>
          </a:p>
        </p:txBody>
      </p:sp>
      <p:sp>
        <p:nvSpPr>
          <p:cNvPr id="29" name="Line Callout 2 28"/>
          <p:cNvSpPr/>
          <p:nvPr/>
        </p:nvSpPr>
        <p:spPr>
          <a:xfrm>
            <a:off x="411163" y="1776413"/>
            <a:ext cx="2484437" cy="911225"/>
          </a:xfrm>
          <a:prstGeom prst="borderCallout2">
            <a:avLst>
              <a:gd name="adj1" fmla="val 109892"/>
              <a:gd name="adj2" fmla="val 81473"/>
              <a:gd name="adj3" fmla="val 176589"/>
              <a:gd name="adj4" fmla="val 96429"/>
              <a:gd name="adj5" fmla="val 234634"/>
              <a:gd name="adj6" fmla="val 91467"/>
            </a:avLst>
          </a:prstGeom>
          <a:ln>
            <a:headEnd type="none" w="med" len="med"/>
            <a:tailEnd type="arrow" w="med" len="med"/>
          </a:ln>
        </p:spPr>
        <p:style>
          <a:lnRef idx="2">
            <a:schemeClr val="accent2"/>
          </a:lnRef>
          <a:fillRef idx="1">
            <a:schemeClr val="lt1"/>
          </a:fillRef>
          <a:effectRef idx="0">
            <a:schemeClr val="accent2"/>
          </a:effectRef>
          <a:fontRef idx="minor">
            <a:schemeClr val="dk1"/>
          </a:fontRef>
        </p:style>
        <p:txBody>
          <a:bodyPr anchor="ctr"/>
          <a:lstStyle/>
          <a:p>
            <a:pPr algn="ctr">
              <a:defRPr/>
            </a:pPr>
            <a:r>
              <a:rPr lang="lv-LV" sz="1200" b="1" dirty="0"/>
              <a:t>Jautājums:</a:t>
            </a:r>
            <a:r>
              <a:rPr lang="lv-LV" sz="1200" dirty="0"/>
              <a:t> vai ir aktivizēts eAdreses konts pk.12345612345</a:t>
            </a:r>
          </a:p>
          <a:p>
            <a:pPr algn="ctr">
              <a:defRPr/>
            </a:pPr>
            <a:r>
              <a:rPr lang="lv-LV" sz="1200" b="1" dirty="0"/>
              <a:t>Atbilde:</a:t>
            </a:r>
            <a:r>
              <a:rPr lang="lv-LV" sz="1200" dirty="0"/>
              <a:t> pk.12345612345, Jānis Bērziņš, eAdreses konts aktīvs</a:t>
            </a:r>
          </a:p>
        </p:txBody>
      </p:sp>
      <p:cxnSp>
        <p:nvCxnSpPr>
          <p:cNvPr id="5" name="Straight Arrow Connector 4"/>
          <p:cNvCxnSpPr>
            <a:stCxn id="0" idx="2"/>
            <a:endCxn id="12" idx="0"/>
          </p:cNvCxnSpPr>
          <p:nvPr/>
        </p:nvCxnSpPr>
        <p:spPr>
          <a:xfrm>
            <a:off x="4030663" y="2749550"/>
            <a:ext cx="6350" cy="903288"/>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Rounded Rectangular Callout 31"/>
          <p:cNvSpPr/>
          <p:nvPr/>
        </p:nvSpPr>
        <p:spPr>
          <a:xfrm>
            <a:off x="3713163" y="5686425"/>
            <a:ext cx="1804987" cy="777875"/>
          </a:xfrm>
          <a:prstGeom prst="wedgeRoundRectCallout">
            <a:avLst>
              <a:gd name="adj1" fmla="val -39275"/>
              <a:gd name="adj2" fmla="val -203099"/>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Nodrošina </a:t>
            </a:r>
            <a:r>
              <a:rPr lang="lv-LV" sz="1400" dirty="0" smtClean="0"/>
              <a:t>saņemto </a:t>
            </a:r>
            <a:r>
              <a:rPr lang="lv-LV" sz="1400" dirty="0"/>
              <a:t>un nosūtīto ziņojumu glabāšanu</a:t>
            </a:r>
          </a:p>
        </p:txBody>
      </p:sp>
      <p:sp>
        <p:nvSpPr>
          <p:cNvPr id="34" name="Rounded Rectangular Callout 33"/>
          <p:cNvSpPr/>
          <p:nvPr/>
        </p:nvSpPr>
        <p:spPr>
          <a:xfrm>
            <a:off x="4821238" y="1677988"/>
            <a:ext cx="1635125" cy="536575"/>
          </a:xfrm>
          <a:prstGeom prst="wedgeRoundRectCallout">
            <a:avLst>
              <a:gd name="adj1" fmla="val -93255"/>
              <a:gd name="adj2" fmla="val 229148"/>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v-LV" sz="1400" dirty="0"/>
              <a:t>Pārbauda adresātu, sastāda ziņojumu </a:t>
            </a:r>
          </a:p>
        </p:txBody>
      </p:sp>
      <p:sp>
        <p:nvSpPr>
          <p:cNvPr id="36" name="Line Callout 2 35"/>
          <p:cNvSpPr/>
          <p:nvPr/>
        </p:nvSpPr>
        <p:spPr>
          <a:xfrm>
            <a:off x="5645150" y="2490788"/>
            <a:ext cx="3200400" cy="4164012"/>
          </a:xfrm>
          <a:prstGeom prst="borderCallout2">
            <a:avLst>
              <a:gd name="adj1" fmla="val 6373"/>
              <a:gd name="adj2" fmla="val -3384"/>
              <a:gd name="adj3" fmla="val 17241"/>
              <a:gd name="adj4" fmla="val -29285"/>
              <a:gd name="adj5" fmla="val 32949"/>
              <a:gd name="adj6" fmla="val -31675"/>
            </a:avLst>
          </a:prstGeom>
          <a:ln>
            <a:headEnd type="none" w="med" len="med"/>
            <a:tailEnd type="arrow"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lv-LV" sz="1200" b="1" dirty="0"/>
              <a:t>eAdreses ziņojums (piemērs, darba versija)</a:t>
            </a:r>
          </a:p>
          <a:p>
            <a:pPr algn="ctr">
              <a:defRPr/>
            </a:pPr>
            <a:endParaRPr lang="lv-LV" sz="1200" b="1" dirty="0"/>
          </a:p>
          <a:p>
            <a:pPr>
              <a:defRPr/>
            </a:pPr>
            <a:r>
              <a:rPr lang="lv-LV" sz="1200" b="1" dirty="0"/>
              <a:t>Adresāts:</a:t>
            </a:r>
            <a:r>
              <a:rPr lang="lv-LV" sz="1200" dirty="0"/>
              <a:t> </a:t>
            </a:r>
          </a:p>
          <a:p>
            <a:pPr>
              <a:defRPr/>
            </a:pPr>
            <a:r>
              <a:rPr lang="lv-LV" sz="1200" dirty="0"/>
              <a:t>Jānis Bērziņš, 12345612345</a:t>
            </a:r>
          </a:p>
          <a:p>
            <a:pPr>
              <a:defRPr/>
            </a:pPr>
            <a:r>
              <a:rPr lang="lv-LV" sz="1200" b="1" dirty="0"/>
              <a:t>Sūtītājs:</a:t>
            </a:r>
            <a:r>
              <a:rPr lang="lv-LV" sz="1200" dirty="0"/>
              <a:t> </a:t>
            </a:r>
          </a:p>
          <a:p>
            <a:pPr>
              <a:defRPr/>
            </a:pPr>
            <a:r>
              <a:rPr lang="lv-LV" sz="1200" dirty="0"/>
              <a:t>Rīgas domes finanšu departaments, 90000064250</a:t>
            </a:r>
          </a:p>
          <a:p>
            <a:pPr>
              <a:defRPr/>
            </a:pPr>
            <a:endParaRPr lang="lv-LV" sz="1200" b="1" dirty="0"/>
          </a:p>
          <a:p>
            <a:pPr>
              <a:defRPr/>
            </a:pPr>
            <a:r>
              <a:rPr lang="lv-LV" sz="1200" b="1" dirty="0">
                <a:solidFill>
                  <a:srgbClr val="FF0000"/>
                </a:solidFill>
              </a:rPr>
              <a:t>Ziņojuma tēma:</a:t>
            </a:r>
            <a:r>
              <a:rPr lang="lv-LV" sz="1200" dirty="0">
                <a:solidFill>
                  <a:srgbClr val="FF0000"/>
                </a:solidFill>
              </a:rPr>
              <a:t> </a:t>
            </a:r>
          </a:p>
          <a:p>
            <a:pPr>
              <a:defRPr/>
            </a:pPr>
            <a:r>
              <a:rPr lang="lv-LV" sz="1200" dirty="0"/>
              <a:t>Maksāšanas paziņojums </a:t>
            </a:r>
          </a:p>
          <a:p>
            <a:pPr>
              <a:defRPr/>
            </a:pPr>
            <a:endParaRPr lang="lv-LV" sz="1200" b="1" dirty="0"/>
          </a:p>
          <a:p>
            <a:pPr>
              <a:defRPr/>
            </a:pPr>
            <a:r>
              <a:rPr lang="lv-LV" sz="1200" b="1" dirty="0">
                <a:solidFill>
                  <a:srgbClr val="FF0000"/>
                </a:solidFill>
              </a:rPr>
              <a:t>Apraksts:</a:t>
            </a:r>
            <a:r>
              <a:rPr lang="lv-LV" sz="1200" dirty="0">
                <a:solidFill>
                  <a:srgbClr val="FF0000"/>
                </a:solidFill>
              </a:rPr>
              <a:t> </a:t>
            </a:r>
          </a:p>
          <a:p>
            <a:pPr>
              <a:defRPr/>
            </a:pPr>
            <a:r>
              <a:rPr lang="lv-LV" sz="1200" dirty="0"/>
              <a:t>Labdien, </a:t>
            </a:r>
          </a:p>
          <a:p>
            <a:pPr>
              <a:defRPr/>
            </a:pPr>
            <a:r>
              <a:rPr lang="lv-LV" sz="1200" dirty="0"/>
              <a:t>Nosūtam Jums maksāšanas paziņojumu (sk. pielikumā). Neskaidrību gadījumā lūdzam zvanīt uz tālruni: 600000000</a:t>
            </a:r>
          </a:p>
          <a:p>
            <a:pPr>
              <a:defRPr/>
            </a:pPr>
            <a:endParaRPr lang="lv-LV" sz="1200" dirty="0"/>
          </a:p>
          <a:p>
            <a:pPr>
              <a:defRPr/>
            </a:pPr>
            <a:r>
              <a:rPr lang="lv-LV" sz="1200" dirty="0"/>
              <a:t>Ar cieņu,</a:t>
            </a:r>
          </a:p>
          <a:p>
            <a:pPr>
              <a:defRPr/>
            </a:pPr>
            <a:r>
              <a:rPr lang="lv-LV" sz="1200" dirty="0"/>
              <a:t>Rīgas domes Finanšu departaments</a:t>
            </a:r>
          </a:p>
          <a:p>
            <a:pPr>
              <a:defRPr/>
            </a:pPr>
            <a:endParaRPr lang="lv-LV" sz="1200" b="1" dirty="0"/>
          </a:p>
          <a:p>
            <a:pPr>
              <a:defRPr/>
            </a:pPr>
            <a:r>
              <a:rPr lang="lv-LV" sz="1200" b="1" dirty="0">
                <a:solidFill>
                  <a:srgbClr val="FF0000"/>
                </a:solidFill>
              </a:rPr>
              <a:t>Pielikumi:</a:t>
            </a:r>
          </a:p>
          <a:p>
            <a:pPr>
              <a:defRPr/>
            </a:pPr>
            <a:r>
              <a:rPr lang="lv-LV" sz="1200" dirty="0"/>
              <a:t>EDOC, PDF, DOCX, ….</a:t>
            </a:r>
          </a:p>
        </p:txBody>
      </p:sp>
      <p:cxnSp>
        <p:nvCxnSpPr>
          <p:cNvPr id="37" name="Straight Arrow Connector 36"/>
          <p:cNvCxnSpPr>
            <a:stCxn id="9" idx="1"/>
          </p:cNvCxnSpPr>
          <p:nvPr/>
        </p:nvCxnSpPr>
        <p:spPr>
          <a:xfrm flipH="1">
            <a:off x="128588" y="4024313"/>
            <a:ext cx="481012" cy="0"/>
          </a:xfrm>
          <a:prstGeom prst="straightConnector1">
            <a:avLst/>
          </a:prstGeom>
          <a:ln w="28575">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3538" y="1935163"/>
            <a:ext cx="8435975" cy="4322762"/>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a:defRPr/>
            </a:pPr>
            <a:r>
              <a:rPr lang="lv-LV" sz="3600" dirty="0"/>
              <a:t>Uzmanību!</a:t>
            </a:r>
          </a:p>
          <a:p>
            <a:pPr algn="ctr">
              <a:defRPr/>
            </a:pPr>
            <a:r>
              <a:rPr lang="lv-LV" sz="3600" b="1" dirty="0"/>
              <a:t>Starp</a:t>
            </a:r>
            <a:r>
              <a:rPr lang="lv-LV" sz="3600" dirty="0"/>
              <a:t> adresāta </a:t>
            </a:r>
            <a:r>
              <a:rPr lang="lv-LV" sz="3600" b="1" dirty="0"/>
              <a:t>pārbaudi</a:t>
            </a:r>
            <a:r>
              <a:rPr lang="lv-LV" sz="3600" dirty="0"/>
              <a:t> </a:t>
            </a:r>
            <a:r>
              <a:rPr lang="lv-LV" sz="3600" b="1" dirty="0"/>
              <a:t>un</a:t>
            </a:r>
            <a:r>
              <a:rPr lang="lv-LV" sz="3600" dirty="0"/>
              <a:t> ziņojuma </a:t>
            </a:r>
            <a:r>
              <a:rPr lang="lv-LV" sz="3600" b="1" dirty="0"/>
              <a:t>nosūtīšanu</a:t>
            </a:r>
            <a:r>
              <a:rPr lang="lv-LV" sz="3600" dirty="0"/>
              <a:t> ir jānodrošina pēc iespējas </a:t>
            </a:r>
            <a:r>
              <a:rPr lang="lv-LV" sz="3600" b="1" dirty="0"/>
              <a:t>īss</a:t>
            </a:r>
            <a:r>
              <a:rPr lang="lv-LV" sz="3600" dirty="0"/>
              <a:t> </a:t>
            </a:r>
            <a:r>
              <a:rPr lang="lv-LV" sz="3600" b="1" dirty="0"/>
              <a:t>laika</a:t>
            </a:r>
            <a:r>
              <a:rPr lang="lv-LV" sz="3600" dirty="0"/>
              <a:t> </a:t>
            </a:r>
            <a:r>
              <a:rPr lang="lv-LV" sz="3600" b="1" dirty="0"/>
              <a:t>intervāls</a:t>
            </a:r>
            <a:r>
              <a:rPr lang="lv-LV" sz="3600" dirty="0"/>
              <a:t>, lai mazinātu varbūtību, ka šajā laika intervālā </a:t>
            </a:r>
            <a:r>
              <a:rPr lang="lv-LV" sz="3600" b="1" dirty="0"/>
              <a:t>fiziskā persona </a:t>
            </a:r>
            <a:r>
              <a:rPr lang="lv-LV" sz="3600" dirty="0"/>
              <a:t>deaktivizē eAdreses kontu, kā dēļ ziņojums var netikt piegādāts pēc nosūtīšanas!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9" grpId="0" animBg="1"/>
      <p:bldP spid="12" grpId="0" animBg="1"/>
      <p:bldP spid="25609" grpId="0"/>
      <p:bldP spid="23" grpId="0" animBg="1"/>
      <p:bldP spid="28" grpId="0" animBg="1"/>
      <p:bldP spid="29" grpId="0" animBg="1"/>
      <p:bldP spid="32" grpId="0" animBg="1"/>
      <p:bldP spid="34" grpId="0" animBg="1"/>
      <p:bldP spid="36" grpId="0" animBg="1"/>
      <p:bldP spid="6" grpId="0" animBg="1"/>
    </p:bld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524</TotalTime>
  <Words>1039</Words>
  <Application>Microsoft Office PowerPoint</Application>
  <PresentationFormat>On-screen Show (4:3)</PresentationFormat>
  <Paragraphs>229</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89_Prezentacija_templateLV</vt:lpstr>
      <vt:lpstr>PowerPoint Presentation</vt:lpstr>
      <vt:lpstr>eAdreses informācijas sistēmas galvenās sastāvdaļas</vt:lpstr>
      <vt:lpstr>eAdrešu izveide valsts iestādēm</vt:lpstr>
      <vt:lpstr>eAdrešu izveide reģistros reģistrētiem tiesību subjektiem</vt:lpstr>
      <vt:lpstr>eAdreses izveide privātpersonai</vt:lpstr>
      <vt:lpstr>Privātpersona nosūta ziņojumu valsts iestādei</vt:lpstr>
      <vt:lpstr>eAdreses adresāta norādīšana – skice  (darba versija)</vt:lpstr>
      <vt:lpstr>eAdreses ziņojuma sastādīšana – skice  (darba versija)</vt:lpstr>
      <vt:lpstr>Valsts iestāde sastāda un nosūta ziņojumu privātpersonai</vt:lpstr>
      <vt:lpstr>Privātpersona saņem ziņojumu no valsts iestādes</vt:lpstr>
      <vt:lpstr>Saņemtie eAdreses ziņojumi – skice  (darba versija)</vt:lpstr>
      <vt:lpstr>eAdreses ziņojuma skatīšana – skice  (darba versija)</vt:lpstr>
      <vt:lpstr>Šobrīd pieejamie resursi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Inese Gaile</cp:lastModifiedBy>
  <cp:revision>106</cp:revision>
  <dcterms:created xsi:type="dcterms:W3CDTF">2014-11-20T14:46:47Z</dcterms:created>
  <dcterms:modified xsi:type="dcterms:W3CDTF">2017-10-10T07:30:49Z</dcterms:modified>
</cp:coreProperties>
</file>